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7249C2-E1A2-4CEF-9DEF-0514D02C8222}" v="3" dt="2023-02-06T16:12:32.4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Poulter" userId="6b33cc74-e495-47a5-94b6-032b8ef89d0e" providerId="ADAL" clId="{5C7249C2-E1A2-4CEF-9DEF-0514D02C8222}"/>
    <pc:docChg chg="custSel modSld">
      <pc:chgData name="Martin Poulter" userId="6b33cc74-e495-47a5-94b6-032b8ef89d0e" providerId="ADAL" clId="{5C7249C2-E1A2-4CEF-9DEF-0514D02C8222}" dt="2023-02-06T16:52:58.955" v="1" actId="27636"/>
      <pc:docMkLst>
        <pc:docMk/>
      </pc:docMkLst>
      <pc:sldChg chg="modSp mod">
        <pc:chgData name="Martin Poulter" userId="6b33cc74-e495-47a5-94b6-032b8ef89d0e" providerId="ADAL" clId="{5C7249C2-E1A2-4CEF-9DEF-0514D02C8222}" dt="2023-02-06T16:52:58.955" v="1" actId="27636"/>
        <pc:sldMkLst>
          <pc:docMk/>
          <pc:sldMk cId="677140319" sldId="280"/>
        </pc:sldMkLst>
        <pc:spChg chg="mod">
          <ac:chgData name="Martin Poulter" userId="6b33cc74-e495-47a5-94b6-032b8ef89d0e" providerId="ADAL" clId="{5C7249C2-E1A2-4CEF-9DEF-0514D02C8222}" dt="2023-02-06T16:52:58.955" v="1" actId="27636"/>
          <ac:spMkLst>
            <pc:docMk/>
            <pc:sldMk cId="677140319" sldId="280"/>
            <ac:spMk id="3" creationId="{185AA515-2180-F86D-95CC-09D86195D6B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C1428-5551-F985-C48C-C24C51C89E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47B160-AD97-467F-CBA1-F5C952BE38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939725-AC25-B25B-2AD9-75BED3997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28DE-8FA3-445A-A573-28DA6D2292B2}" type="datetimeFigureOut">
              <a:rPr lang="en-GB" smtClean="0"/>
              <a:t>06/02/2023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DE318-ECC3-0DC2-7856-F4F96CFB2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4E5F4-891D-C8E6-CC03-9DD6F0AA6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6FDFC-3758-4E52-878B-133440EF0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263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2977D-6C3F-C2D5-6FA1-F942260BA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C4F9BA-6488-F263-A404-9EDE6FB07E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3C925-D5EE-6FD3-19B8-A6BDF3D8A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28DE-8FA3-445A-A573-28DA6D2292B2}" type="datetimeFigureOut">
              <a:rPr lang="en-GB" smtClean="0"/>
              <a:t>06/02/2023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8129D-E3ED-D210-3C4F-3608CE68A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97DC8-3246-AAF8-C0C0-A70E4EB25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6FDFC-3758-4E52-878B-133440EF0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252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F0C3A5-7ADB-2A33-D11C-D6CED15711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8A0031-B49B-9ED3-01C0-A4BD222B97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7111F-803F-0591-3C3E-D7F1F741F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28DE-8FA3-445A-A573-28DA6D2292B2}" type="datetimeFigureOut">
              <a:rPr lang="en-GB" smtClean="0"/>
              <a:t>06/02/2023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E4510-4572-4A52-E983-4551F72B1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B44EF-9455-CE60-7092-F7AC039EB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6FDFC-3758-4E52-878B-133440EF0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11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B8E53-DD98-37B2-DB9F-5CC9EE08F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D7000-05FE-6670-35B7-28492A411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C7B49-234B-4060-D2D6-6A9DAFA06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28DE-8FA3-445A-A573-28DA6D2292B2}" type="datetimeFigureOut">
              <a:rPr lang="en-GB" smtClean="0"/>
              <a:t>06/02/2023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FEFE67-22C2-74D5-9648-355384B15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DA7598-CD85-486C-DF38-002AE1AF0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6FDFC-3758-4E52-878B-133440EF0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58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59D7D-D361-0918-5CC3-FF9951859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2B66B-F113-CA95-88EC-C05938D60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0B81B-7623-A893-62EF-627932A49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28DE-8FA3-445A-A573-28DA6D2292B2}" type="datetimeFigureOut">
              <a:rPr lang="en-GB" smtClean="0"/>
              <a:t>06/02/2023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BFE67-ADAB-DA31-48FE-44789A982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AFC2A-A819-DF0E-C514-97E1D6307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6FDFC-3758-4E52-878B-133440EF0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827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96F33-4F9D-A05B-E6FF-412FF93CD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1033C-9738-88B6-230F-125FA859CD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6C97CF-7AAF-CE53-7E22-FA4F518912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6D2C7A-5B40-C437-E4AF-9F7869B36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28DE-8FA3-445A-A573-28DA6D2292B2}" type="datetimeFigureOut">
              <a:rPr lang="en-GB" smtClean="0"/>
              <a:t>06/02/2023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C3D72-EC88-6876-18B3-275F74576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A8FF81-2F25-2DEB-D41B-0757EDE10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6FDFC-3758-4E52-878B-133440EF0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296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978EA-E6AB-3088-6CE7-90E2E89D9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6E1D7D-EDCD-0C3B-B6A0-4BD1AFB86C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102CE9-5750-A4F2-5A6D-E9BCB09266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46161F-442D-16ED-365D-BD546E0532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FBE53D-0C2D-6928-498E-1C0FD898F4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99B16E-604A-FD81-B9E5-78D714940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28DE-8FA3-445A-A573-28DA6D2292B2}" type="datetimeFigureOut">
              <a:rPr lang="en-GB" smtClean="0"/>
              <a:t>06/02/2023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C9F806-75A5-6C84-E5A5-51E9F237C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EE88AF-90B5-56EA-5582-AF38687AA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6FDFC-3758-4E52-878B-133440EF0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716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A33B6-AF77-0580-8AF9-BB1512E28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D470B1-24E6-B8A1-E370-0635A41BA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28DE-8FA3-445A-A573-28DA6D2292B2}" type="datetimeFigureOut">
              <a:rPr lang="en-GB" smtClean="0"/>
              <a:t>06/02/2023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033982-14C9-A8E4-40DF-9378940BC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5994BA-31CC-032D-7DEB-B5FC701D1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6FDFC-3758-4E52-878B-133440EF0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460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13D108-7B07-F82F-6497-3F8E05784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28DE-8FA3-445A-A573-28DA6D2292B2}" type="datetimeFigureOut">
              <a:rPr lang="en-GB" smtClean="0"/>
              <a:t>06/02/2023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D2CF3F-3015-E6FA-5B8C-99017ABCD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EA4AA1-9A73-E509-7E28-3C25022DD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6FDFC-3758-4E52-878B-133440EF0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798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44CE-AFB3-8329-51E6-018B55255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4E58E-204A-3F44-6FD4-9F4FBB841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12244F-05FC-EB67-8838-4420187678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297611-F1DE-B1C5-9FEE-F8F7034CE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28DE-8FA3-445A-A573-28DA6D2292B2}" type="datetimeFigureOut">
              <a:rPr lang="en-GB" smtClean="0"/>
              <a:t>06/02/2023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FC2512-A054-7330-3F0A-A57289AE3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E8C24C-F5C9-C625-C2FF-3784A4920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6FDFC-3758-4E52-878B-133440EF0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617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0193B-6807-27E1-EE12-C218D5505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321DCA-DBEF-26CD-0FA2-6C201FBECD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4F34B2-F29B-B6C9-982D-C256E6594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C7525C-09C6-F408-3519-9628ADA90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28DE-8FA3-445A-A573-28DA6D2292B2}" type="datetimeFigureOut">
              <a:rPr lang="en-GB" smtClean="0"/>
              <a:t>06/02/2023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5C9F85-327D-BF4E-7435-A95ADBCD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273FF2-B820-9F09-DCB5-C943B71D4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6FDFC-3758-4E52-878B-133440EF0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664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D278B1-812B-7874-651A-B6049755B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C4A0D7-416C-667B-8965-D7A984745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5E70C-DD41-2FF8-BD71-181577B0D6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328DE-8FA3-445A-A573-28DA6D2292B2}" type="datetimeFigureOut">
              <a:rPr lang="en-GB" smtClean="0"/>
              <a:t>06/02/2023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61E82-B36F-0379-73EC-81AACB5AF1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CACF80-069E-F321-90AB-AAC616AC5C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6FDFC-3758-4E52-878B-133440EF0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2429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4B860-6F35-53CE-287A-ED15134E6B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4823" y="1122363"/>
            <a:ext cx="10322351" cy="238760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Recent trends in UK economics education: A-Level and university applications and acceptances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5AA515-2180-F86D-95CC-09D86195D6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1098" y="4327901"/>
            <a:ext cx="6389803" cy="1655762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Charts by Peter Dawson (University of East </a:t>
            </a:r>
            <a:r>
              <a:rPr lang="en-GB">
                <a:solidFill>
                  <a:schemeClr val="accent6">
                    <a:lumMod val="60000"/>
                    <a:lumOff val="40000"/>
                  </a:schemeClr>
                </a:solidFill>
              </a:rPr>
              <a:t>Anglia)</a:t>
            </a:r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https://economicsnetwork.ac.uk/research/trends2022</a:t>
            </a:r>
          </a:p>
        </p:txBody>
      </p:sp>
    </p:spTree>
    <p:extLst>
      <p:ext uri="{BB962C8B-B14F-4D97-AF65-F5344CB8AC3E}">
        <p14:creationId xmlns:p14="http://schemas.microsoft.com/office/powerpoint/2010/main" val="677140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ends2022_f09">
            <a:extLst>
              <a:ext uri="{FF2B5EF4-FFF2-40B4-BE49-F238E27FC236}">
                <a16:creationId xmlns:a16="http://schemas.microsoft.com/office/drawing/2014/main" id="{1E98C451-FA4E-93BB-8437-199080D532A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" y="0"/>
            <a:ext cx="121189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570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ends2022_f10">
            <a:extLst>
              <a:ext uri="{FF2B5EF4-FFF2-40B4-BE49-F238E27FC236}">
                <a16:creationId xmlns:a16="http://schemas.microsoft.com/office/drawing/2014/main" id="{E5334783-FCC2-73DB-88FA-382E6A0711C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75"/>
            <a:ext cx="12192000" cy="624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161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ends2022_f11">
            <a:extLst>
              <a:ext uri="{FF2B5EF4-FFF2-40B4-BE49-F238E27FC236}">
                <a16:creationId xmlns:a16="http://schemas.microsoft.com/office/drawing/2014/main" id="{942B0E7B-5A52-61F6-1561-8E0AF95FEAC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4638"/>
            <a:ext cx="12192000" cy="630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867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ends2022_f12">
            <a:extLst>
              <a:ext uri="{FF2B5EF4-FFF2-40B4-BE49-F238E27FC236}">
                <a16:creationId xmlns:a16="http://schemas.microsoft.com/office/drawing/2014/main" id="{2DD6A97F-8119-E577-18C8-4BE8D21BBDE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63" y="0"/>
            <a:ext cx="116236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109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ends2022_f13">
            <a:extLst>
              <a:ext uri="{FF2B5EF4-FFF2-40B4-BE49-F238E27FC236}">
                <a16:creationId xmlns:a16="http://schemas.microsoft.com/office/drawing/2014/main" id="{997FB22C-7A89-B23D-E8B9-9E0FACB7B60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975"/>
            <a:ext cx="12192000" cy="6748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554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ends2022_f14">
            <a:extLst>
              <a:ext uri="{FF2B5EF4-FFF2-40B4-BE49-F238E27FC236}">
                <a16:creationId xmlns:a16="http://schemas.microsoft.com/office/drawing/2014/main" id="{84BA6887-B75D-E05F-27DF-C444439D444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575" y="0"/>
            <a:ext cx="106108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022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ends2022_f15">
            <a:extLst>
              <a:ext uri="{FF2B5EF4-FFF2-40B4-BE49-F238E27FC236}">
                <a16:creationId xmlns:a16="http://schemas.microsoft.com/office/drawing/2014/main" id="{DB4D5087-4FB5-0C12-7F12-78AA7AAAD0D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88" y="0"/>
            <a:ext cx="113744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584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ends2022_f16">
            <a:extLst>
              <a:ext uri="{FF2B5EF4-FFF2-40B4-BE49-F238E27FC236}">
                <a16:creationId xmlns:a16="http://schemas.microsoft.com/office/drawing/2014/main" id="{7B16B481-FAD1-1556-8504-C1C0390AC31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250"/>
            <a:ext cx="12192000" cy="666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696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ends2022_f17">
            <a:extLst>
              <a:ext uri="{FF2B5EF4-FFF2-40B4-BE49-F238E27FC236}">
                <a16:creationId xmlns:a16="http://schemas.microsoft.com/office/drawing/2014/main" id="{A9464971-CBE4-1AE1-9B89-9891CC62905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0"/>
            <a:ext cx="121142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243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ends2022_f18">
            <a:extLst>
              <a:ext uri="{FF2B5EF4-FFF2-40B4-BE49-F238E27FC236}">
                <a16:creationId xmlns:a16="http://schemas.microsoft.com/office/drawing/2014/main" id="{556D82D5-547D-1AC5-A9A4-96C7D5AA065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125" y="0"/>
            <a:ext cx="99361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533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ends2022_f01">
            <a:extLst>
              <a:ext uri="{FF2B5EF4-FFF2-40B4-BE49-F238E27FC236}">
                <a16:creationId xmlns:a16="http://schemas.microsoft.com/office/drawing/2014/main" id="{6EA610FF-2E83-FCAF-E518-162D0EAC9FB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613" y="0"/>
            <a:ext cx="115331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9790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ends2022_f19">
            <a:extLst>
              <a:ext uri="{FF2B5EF4-FFF2-40B4-BE49-F238E27FC236}">
                <a16:creationId xmlns:a16="http://schemas.microsoft.com/office/drawing/2014/main" id="{E8C4517A-FB67-74B1-BC0A-7C272B9C18F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4625"/>
            <a:ext cx="12192000" cy="6507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341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ends2022_f20">
            <a:extLst>
              <a:ext uri="{FF2B5EF4-FFF2-40B4-BE49-F238E27FC236}">
                <a16:creationId xmlns:a16="http://schemas.microsoft.com/office/drawing/2014/main" id="{4BF71AC0-36CC-1AF2-3254-2E16CB20894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63"/>
            <a:ext cx="12192000" cy="6770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9870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ends2022_f21">
            <a:extLst>
              <a:ext uri="{FF2B5EF4-FFF2-40B4-BE49-F238E27FC236}">
                <a16:creationId xmlns:a16="http://schemas.microsoft.com/office/drawing/2014/main" id="{37A79AA8-1EC9-0264-2F08-95865434BD4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" y="0"/>
            <a:ext cx="119983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2593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ends2022_f22">
            <a:extLst>
              <a:ext uri="{FF2B5EF4-FFF2-40B4-BE49-F238E27FC236}">
                <a16:creationId xmlns:a16="http://schemas.microsoft.com/office/drawing/2014/main" id="{8EDD7D00-3DBD-34ED-6643-51102D13F94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313"/>
            <a:ext cx="12192000" cy="642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9019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ends2022_f23">
            <a:extLst>
              <a:ext uri="{FF2B5EF4-FFF2-40B4-BE49-F238E27FC236}">
                <a16:creationId xmlns:a16="http://schemas.microsoft.com/office/drawing/2014/main" id="{BC6D4AEC-9D53-1330-0CA1-8586E55729E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113"/>
            <a:ext cx="12192000" cy="6834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237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ends2022_f02">
            <a:extLst>
              <a:ext uri="{FF2B5EF4-FFF2-40B4-BE49-F238E27FC236}">
                <a16:creationId xmlns:a16="http://schemas.microsoft.com/office/drawing/2014/main" id="{ADCF1DBE-67FF-4813-29A2-EC8B18437BC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13" y="0"/>
            <a:ext cx="119141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573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ends2022_f03">
            <a:extLst>
              <a:ext uri="{FF2B5EF4-FFF2-40B4-BE49-F238E27FC236}">
                <a16:creationId xmlns:a16="http://schemas.microsoft.com/office/drawing/2014/main" id="{885FE8F8-F074-9A68-93C2-2425ADD6D95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5" y="0"/>
            <a:ext cx="112331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065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ends2022_f04">
            <a:extLst>
              <a:ext uri="{FF2B5EF4-FFF2-40B4-BE49-F238E27FC236}">
                <a16:creationId xmlns:a16="http://schemas.microsoft.com/office/drawing/2014/main" id="{B8DF6043-D169-9676-45A8-4B60F786360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13"/>
            <a:ext cx="12192000" cy="678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591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ends2022_f05">
            <a:extLst>
              <a:ext uri="{FF2B5EF4-FFF2-40B4-BE49-F238E27FC236}">
                <a16:creationId xmlns:a16="http://schemas.microsoft.com/office/drawing/2014/main" id="{8E0AF7F9-EE2B-3BD3-5FA6-15E1BF7D3A7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63" y="0"/>
            <a:ext cx="118014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043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ends2022_f06">
            <a:extLst>
              <a:ext uri="{FF2B5EF4-FFF2-40B4-BE49-F238E27FC236}">
                <a16:creationId xmlns:a16="http://schemas.microsoft.com/office/drawing/2014/main" id="{00FF6372-B9A4-9C8F-BE74-0ECE204A377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2913"/>
            <a:ext cx="12192000" cy="5970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495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ends2022_f07">
            <a:extLst>
              <a:ext uri="{FF2B5EF4-FFF2-40B4-BE49-F238E27FC236}">
                <a16:creationId xmlns:a16="http://schemas.microsoft.com/office/drawing/2014/main" id="{B92949E5-14B7-6EFE-16D1-E0559EAEB52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0"/>
            <a:ext cx="115871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277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ends2022_f08">
            <a:extLst>
              <a:ext uri="{FF2B5EF4-FFF2-40B4-BE49-F238E27FC236}">
                <a16:creationId xmlns:a16="http://schemas.microsoft.com/office/drawing/2014/main" id="{BAE90BBE-2308-613B-713A-EA3DF440395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" y="0"/>
            <a:ext cx="120205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641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34</Words>
  <Application>Microsoft Office PowerPoint</Application>
  <PresentationFormat>Widescreen</PresentationFormat>
  <Paragraphs>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Recent trends in UK economics education: A-Level and university applications and acceptances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Bristol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Recent trends in UK economics education: A-Level and university applications and acceptances</dc:title>
  <dc:creator>Peter Dawson;Ashley.Lait@bristol.ac.uk</dc:creator>
  <cp:lastModifiedBy>Martin Poulter</cp:lastModifiedBy>
  <cp:revision>1</cp:revision>
  <dcterms:created xsi:type="dcterms:W3CDTF">2023-02-06T16:04:53Z</dcterms:created>
  <dcterms:modified xsi:type="dcterms:W3CDTF">2023-02-06T16:53:03Z</dcterms:modified>
</cp:coreProperties>
</file>