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57" r:id="rId6"/>
    <p:sldId id="258" r:id="rId7"/>
    <p:sldId id="263"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729BD-3B17-44DF-AC02-06D0AE0C2A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F245FC7-769D-AD9C-F1BA-A7B72F0CC8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21E6C19-36FC-BDA5-E0D7-067E854607AA}"/>
              </a:ext>
            </a:extLst>
          </p:cNvPr>
          <p:cNvSpPr>
            <a:spLocks noGrp="1"/>
          </p:cNvSpPr>
          <p:nvPr>
            <p:ph type="dt" sz="half" idx="10"/>
          </p:nvPr>
        </p:nvSpPr>
        <p:spPr/>
        <p:txBody>
          <a:bodyPr/>
          <a:lstStyle/>
          <a:p>
            <a:fld id="{79EBC7FD-F352-43CA-ABFF-6D194BA00890}" type="datetimeFigureOut">
              <a:rPr lang="en-GB" smtClean="0"/>
              <a:t>12/04/2024</a:t>
            </a:fld>
            <a:endParaRPr lang="en-GB"/>
          </a:p>
        </p:txBody>
      </p:sp>
      <p:sp>
        <p:nvSpPr>
          <p:cNvPr id="5" name="Footer Placeholder 4">
            <a:extLst>
              <a:ext uri="{FF2B5EF4-FFF2-40B4-BE49-F238E27FC236}">
                <a16:creationId xmlns:a16="http://schemas.microsoft.com/office/drawing/2014/main" id="{6758AC1C-9D71-7758-6BA8-40E7230C0F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722046-470A-08AA-FD12-D638E10C1121}"/>
              </a:ext>
            </a:extLst>
          </p:cNvPr>
          <p:cNvSpPr>
            <a:spLocks noGrp="1"/>
          </p:cNvSpPr>
          <p:nvPr>
            <p:ph type="sldNum" sz="quarter" idx="12"/>
          </p:nvPr>
        </p:nvSpPr>
        <p:spPr/>
        <p:txBody>
          <a:bodyPr/>
          <a:lstStyle/>
          <a:p>
            <a:fld id="{22EEC11C-A5F2-4C0B-934D-2317C61E222C}" type="slidenum">
              <a:rPr lang="en-GB" smtClean="0"/>
              <a:t>‹#›</a:t>
            </a:fld>
            <a:endParaRPr lang="en-GB"/>
          </a:p>
        </p:txBody>
      </p:sp>
    </p:spTree>
    <p:extLst>
      <p:ext uri="{BB962C8B-B14F-4D97-AF65-F5344CB8AC3E}">
        <p14:creationId xmlns:p14="http://schemas.microsoft.com/office/powerpoint/2010/main" val="2729585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7EC52-45BD-47BD-71C2-645CB8ED532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73CD3B6-3955-6B5C-039D-250B0828FF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21D9FB-B75B-0819-BF6C-AF6912348421}"/>
              </a:ext>
            </a:extLst>
          </p:cNvPr>
          <p:cNvSpPr>
            <a:spLocks noGrp="1"/>
          </p:cNvSpPr>
          <p:nvPr>
            <p:ph type="dt" sz="half" idx="10"/>
          </p:nvPr>
        </p:nvSpPr>
        <p:spPr/>
        <p:txBody>
          <a:bodyPr/>
          <a:lstStyle/>
          <a:p>
            <a:fld id="{79EBC7FD-F352-43CA-ABFF-6D194BA00890}" type="datetimeFigureOut">
              <a:rPr lang="en-GB" smtClean="0"/>
              <a:t>12/04/2024</a:t>
            </a:fld>
            <a:endParaRPr lang="en-GB"/>
          </a:p>
        </p:txBody>
      </p:sp>
      <p:sp>
        <p:nvSpPr>
          <p:cNvPr id="5" name="Footer Placeholder 4">
            <a:extLst>
              <a:ext uri="{FF2B5EF4-FFF2-40B4-BE49-F238E27FC236}">
                <a16:creationId xmlns:a16="http://schemas.microsoft.com/office/drawing/2014/main" id="{D58299A6-DAE0-1D0F-002B-A704DD0330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69CC23-7E95-E9BC-0C1E-5FA0072F53EA}"/>
              </a:ext>
            </a:extLst>
          </p:cNvPr>
          <p:cNvSpPr>
            <a:spLocks noGrp="1"/>
          </p:cNvSpPr>
          <p:nvPr>
            <p:ph type="sldNum" sz="quarter" idx="12"/>
          </p:nvPr>
        </p:nvSpPr>
        <p:spPr/>
        <p:txBody>
          <a:bodyPr/>
          <a:lstStyle/>
          <a:p>
            <a:fld id="{22EEC11C-A5F2-4C0B-934D-2317C61E222C}" type="slidenum">
              <a:rPr lang="en-GB" smtClean="0"/>
              <a:t>‹#›</a:t>
            </a:fld>
            <a:endParaRPr lang="en-GB"/>
          </a:p>
        </p:txBody>
      </p:sp>
    </p:spTree>
    <p:extLst>
      <p:ext uri="{BB962C8B-B14F-4D97-AF65-F5344CB8AC3E}">
        <p14:creationId xmlns:p14="http://schemas.microsoft.com/office/powerpoint/2010/main" val="93614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9FDF17-3969-5D00-1809-072E41E8A94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3B3F9FF-06B5-C430-2292-1DA475C415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0EB6B2-AF23-7149-44F1-52293B086FE3}"/>
              </a:ext>
            </a:extLst>
          </p:cNvPr>
          <p:cNvSpPr>
            <a:spLocks noGrp="1"/>
          </p:cNvSpPr>
          <p:nvPr>
            <p:ph type="dt" sz="half" idx="10"/>
          </p:nvPr>
        </p:nvSpPr>
        <p:spPr/>
        <p:txBody>
          <a:bodyPr/>
          <a:lstStyle/>
          <a:p>
            <a:fld id="{79EBC7FD-F352-43CA-ABFF-6D194BA00890}" type="datetimeFigureOut">
              <a:rPr lang="en-GB" smtClean="0"/>
              <a:t>12/04/2024</a:t>
            </a:fld>
            <a:endParaRPr lang="en-GB"/>
          </a:p>
        </p:txBody>
      </p:sp>
      <p:sp>
        <p:nvSpPr>
          <p:cNvPr id="5" name="Footer Placeholder 4">
            <a:extLst>
              <a:ext uri="{FF2B5EF4-FFF2-40B4-BE49-F238E27FC236}">
                <a16:creationId xmlns:a16="http://schemas.microsoft.com/office/drawing/2014/main" id="{03A1CA34-8E0D-21EB-12C5-B1C7BBBEF7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588512-50CF-2038-7DAF-CE08424B577A}"/>
              </a:ext>
            </a:extLst>
          </p:cNvPr>
          <p:cNvSpPr>
            <a:spLocks noGrp="1"/>
          </p:cNvSpPr>
          <p:nvPr>
            <p:ph type="sldNum" sz="quarter" idx="12"/>
          </p:nvPr>
        </p:nvSpPr>
        <p:spPr/>
        <p:txBody>
          <a:bodyPr/>
          <a:lstStyle/>
          <a:p>
            <a:fld id="{22EEC11C-A5F2-4C0B-934D-2317C61E222C}" type="slidenum">
              <a:rPr lang="en-GB" smtClean="0"/>
              <a:t>‹#›</a:t>
            </a:fld>
            <a:endParaRPr lang="en-GB"/>
          </a:p>
        </p:txBody>
      </p:sp>
    </p:spTree>
    <p:extLst>
      <p:ext uri="{BB962C8B-B14F-4D97-AF65-F5344CB8AC3E}">
        <p14:creationId xmlns:p14="http://schemas.microsoft.com/office/powerpoint/2010/main" val="1813221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3D07D-C20A-221D-2C6B-3EE883DF05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4FF9F33-CA28-5720-F2BF-ED6A21C660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12E0BA-1FAA-F9D1-B6DE-01BCAE7AA9E9}"/>
              </a:ext>
            </a:extLst>
          </p:cNvPr>
          <p:cNvSpPr>
            <a:spLocks noGrp="1"/>
          </p:cNvSpPr>
          <p:nvPr>
            <p:ph type="dt" sz="half" idx="10"/>
          </p:nvPr>
        </p:nvSpPr>
        <p:spPr/>
        <p:txBody>
          <a:bodyPr/>
          <a:lstStyle/>
          <a:p>
            <a:fld id="{79EBC7FD-F352-43CA-ABFF-6D194BA00890}" type="datetimeFigureOut">
              <a:rPr lang="en-GB" smtClean="0"/>
              <a:t>12/04/2024</a:t>
            </a:fld>
            <a:endParaRPr lang="en-GB"/>
          </a:p>
        </p:txBody>
      </p:sp>
      <p:sp>
        <p:nvSpPr>
          <p:cNvPr id="5" name="Footer Placeholder 4">
            <a:extLst>
              <a:ext uri="{FF2B5EF4-FFF2-40B4-BE49-F238E27FC236}">
                <a16:creationId xmlns:a16="http://schemas.microsoft.com/office/drawing/2014/main" id="{D4B7AB9C-9557-2C4F-DE00-29D9899D8E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C12652-615D-7D91-0062-C468F0F3C8AD}"/>
              </a:ext>
            </a:extLst>
          </p:cNvPr>
          <p:cNvSpPr>
            <a:spLocks noGrp="1"/>
          </p:cNvSpPr>
          <p:nvPr>
            <p:ph type="sldNum" sz="quarter" idx="12"/>
          </p:nvPr>
        </p:nvSpPr>
        <p:spPr/>
        <p:txBody>
          <a:bodyPr/>
          <a:lstStyle/>
          <a:p>
            <a:fld id="{22EEC11C-A5F2-4C0B-934D-2317C61E222C}" type="slidenum">
              <a:rPr lang="en-GB" smtClean="0"/>
              <a:t>‹#›</a:t>
            </a:fld>
            <a:endParaRPr lang="en-GB"/>
          </a:p>
        </p:txBody>
      </p:sp>
    </p:spTree>
    <p:extLst>
      <p:ext uri="{BB962C8B-B14F-4D97-AF65-F5344CB8AC3E}">
        <p14:creationId xmlns:p14="http://schemas.microsoft.com/office/powerpoint/2010/main" val="4186053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FF1E1-23B9-CE0A-11B3-4CF57A0B50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8FD4681-0CC6-58E0-C59B-7CF3E30708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C1473A-5ACB-D25B-86FC-5A0CB13E58BD}"/>
              </a:ext>
            </a:extLst>
          </p:cNvPr>
          <p:cNvSpPr>
            <a:spLocks noGrp="1"/>
          </p:cNvSpPr>
          <p:nvPr>
            <p:ph type="dt" sz="half" idx="10"/>
          </p:nvPr>
        </p:nvSpPr>
        <p:spPr/>
        <p:txBody>
          <a:bodyPr/>
          <a:lstStyle/>
          <a:p>
            <a:fld id="{79EBC7FD-F352-43CA-ABFF-6D194BA00890}" type="datetimeFigureOut">
              <a:rPr lang="en-GB" smtClean="0"/>
              <a:t>12/04/2024</a:t>
            </a:fld>
            <a:endParaRPr lang="en-GB"/>
          </a:p>
        </p:txBody>
      </p:sp>
      <p:sp>
        <p:nvSpPr>
          <p:cNvPr id="5" name="Footer Placeholder 4">
            <a:extLst>
              <a:ext uri="{FF2B5EF4-FFF2-40B4-BE49-F238E27FC236}">
                <a16:creationId xmlns:a16="http://schemas.microsoft.com/office/drawing/2014/main" id="{D28EE273-16E8-A532-1A1E-D8AB51A98C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3C2A64-6795-3DD9-6A19-B592862A1A61}"/>
              </a:ext>
            </a:extLst>
          </p:cNvPr>
          <p:cNvSpPr>
            <a:spLocks noGrp="1"/>
          </p:cNvSpPr>
          <p:nvPr>
            <p:ph type="sldNum" sz="quarter" idx="12"/>
          </p:nvPr>
        </p:nvSpPr>
        <p:spPr/>
        <p:txBody>
          <a:bodyPr/>
          <a:lstStyle/>
          <a:p>
            <a:fld id="{22EEC11C-A5F2-4C0B-934D-2317C61E222C}" type="slidenum">
              <a:rPr lang="en-GB" smtClean="0"/>
              <a:t>‹#›</a:t>
            </a:fld>
            <a:endParaRPr lang="en-GB"/>
          </a:p>
        </p:txBody>
      </p:sp>
    </p:spTree>
    <p:extLst>
      <p:ext uri="{BB962C8B-B14F-4D97-AF65-F5344CB8AC3E}">
        <p14:creationId xmlns:p14="http://schemas.microsoft.com/office/powerpoint/2010/main" val="3908913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CBD40-9FA8-CD63-210D-DDD67D6ABF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DA2DACB-C915-8D1B-BCA3-1218644D68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6531B76-97CE-5EB0-71FE-C864EA397C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3B342BE-4C4B-B24F-A696-FDEEA28736D4}"/>
              </a:ext>
            </a:extLst>
          </p:cNvPr>
          <p:cNvSpPr>
            <a:spLocks noGrp="1"/>
          </p:cNvSpPr>
          <p:nvPr>
            <p:ph type="dt" sz="half" idx="10"/>
          </p:nvPr>
        </p:nvSpPr>
        <p:spPr/>
        <p:txBody>
          <a:bodyPr/>
          <a:lstStyle/>
          <a:p>
            <a:fld id="{79EBC7FD-F352-43CA-ABFF-6D194BA00890}" type="datetimeFigureOut">
              <a:rPr lang="en-GB" smtClean="0"/>
              <a:t>12/04/2024</a:t>
            </a:fld>
            <a:endParaRPr lang="en-GB"/>
          </a:p>
        </p:txBody>
      </p:sp>
      <p:sp>
        <p:nvSpPr>
          <p:cNvPr id="6" name="Footer Placeholder 5">
            <a:extLst>
              <a:ext uri="{FF2B5EF4-FFF2-40B4-BE49-F238E27FC236}">
                <a16:creationId xmlns:a16="http://schemas.microsoft.com/office/drawing/2014/main" id="{3EB93B23-F1AE-854C-B4F0-3CCFB11C18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9FC8BA-B926-A764-2BFD-2BE4CD1C8920}"/>
              </a:ext>
            </a:extLst>
          </p:cNvPr>
          <p:cNvSpPr>
            <a:spLocks noGrp="1"/>
          </p:cNvSpPr>
          <p:nvPr>
            <p:ph type="sldNum" sz="quarter" idx="12"/>
          </p:nvPr>
        </p:nvSpPr>
        <p:spPr/>
        <p:txBody>
          <a:bodyPr/>
          <a:lstStyle/>
          <a:p>
            <a:fld id="{22EEC11C-A5F2-4C0B-934D-2317C61E222C}" type="slidenum">
              <a:rPr lang="en-GB" smtClean="0"/>
              <a:t>‹#›</a:t>
            </a:fld>
            <a:endParaRPr lang="en-GB"/>
          </a:p>
        </p:txBody>
      </p:sp>
    </p:spTree>
    <p:extLst>
      <p:ext uri="{BB962C8B-B14F-4D97-AF65-F5344CB8AC3E}">
        <p14:creationId xmlns:p14="http://schemas.microsoft.com/office/powerpoint/2010/main" val="3682211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9D5A4-F162-D907-602C-6296D40F8BA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A95811-29F1-E6F5-0DF4-230DFE8E2F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D969EF-FA3E-B086-00FF-11301C68C3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10C0295-D9C6-5BD4-326A-3281ECCD8C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7CC462-3D29-827F-F86B-BC7052FE22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BB88A61-D4E4-501B-1DA2-654A3C4F7AF7}"/>
              </a:ext>
            </a:extLst>
          </p:cNvPr>
          <p:cNvSpPr>
            <a:spLocks noGrp="1"/>
          </p:cNvSpPr>
          <p:nvPr>
            <p:ph type="dt" sz="half" idx="10"/>
          </p:nvPr>
        </p:nvSpPr>
        <p:spPr/>
        <p:txBody>
          <a:bodyPr/>
          <a:lstStyle/>
          <a:p>
            <a:fld id="{79EBC7FD-F352-43CA-ABFF-6D194BA00890}" type="datetimeFigureOut">
              <a:rPr lang="en-GB" smtClean="0"/>
              <a:t>12/04/2024</a:t>
            </a:fld>
            <a:endParaRPr lang="en-GB"/>
          </a:p>
        </p:txBody>
      </p:sp>
      <p:sp>
        <p:nvSpPr>
          <p:cNvPr id="8" name="Footer Placeholder 7">
            <a:extLst>
              <a:ext uri="{FF2B5EF4-FFF2-40B4-BE49-F238E27FC236}">
                <a16:creationId xmlns:a16="http://schemas.microsoft.com/office/drawing/2014/main" id="{A2A2ACE7-C391-D2F4-80EE-D8CE202D453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1FED6FF-013A-5A08-69F4-487E5CDF2760}"/>
              </a:ext>
            </a:extLst>
          </p:cNvPr>
          <p:cNvSpPr>
            <a:spLocks noGrp="1"/>
          </p:cNvSpPr>
          <p:nvPr>
            <p:ph type="sldNum" sz="quarter" idx="12"/>
          </p:nvPr>
        </p:nvSpPr>
        <p:spPr/>
        <p:txBody>
          <a:bodyPr/>
          <a:lstStyle/>
          <a:p>
            <a:fld id="{22EEC11C-A5F2-4C0B-934D-2317C61E222C}" type="slidenum">
              <a:rPr lang="en-GB" smtClean="0"/>
              <a:t>‹#›</a:t>
            </a:fld>
            <a:endParaRPr lang="en-GB"/>
          </a:p>
        </p:txBody>
      </p:sp>
    </p:spTree>
    <p:extLst>
      <p:ext uri="{BB962C8B-B14F-4D97-AF65-F5344CB8AC3E}">
        <p14:creationId xmlns:p14="http://schemas.microsoft.com/office/powerpoint/2010/main" val="3261645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93550-6056-07F1-4B0E-504D32C7961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401C49E-4F17-F3F4-8642-FA2F4BC95573}"/>
              </a:ext>
            </a:extLst>
          </p:cNvPr>
          <p:cNvSpPr>
            <a:spLocks noGrp="1"/>
          </p:cNvSpPr>
          <p:nvPr>
            <p:ph type="dt" sz="half" idx="10"/>
          </p:nvPr>
        </p:nvSpPr>
        <p:spPr/>
        <p:txBody>
          <a:bodyPr/>
          <a:lstStyle/>
          <a:p>
            <a:fld id="{79EBC7FD-F352-43CA-ABFF-6D194BA00890}" type="datetimeFigureOut">
              <a:rPr lang="en-GB" smtClean="0"/>
              <a:t>12/04/2024</a:t>
            </a:fld>
            <a:endParaRPr lang="en-GB"/>
          </a:p>
        </p:txBody>
      </p:sp>
      <p:sp>
        <p:nvSpPr>
          <p:cNvPr id="4" name="Footer Placeholder 3">
            <a:extLst>
              <a:ext uri="{FF2B5EF4-FFF2-40B4-BE49-F238E27FC236}">
                <a16:creationId xmlns:a16="http://schemas.microsoft.com/office/drawing/2014/main" id="{C0F9F009-04E6-0736-A8E7-3CF74EF02E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B9C4788-37A1-265D-0869-073F46A53B60}"/>
              </a:ext>
            </a:extLst>
          </p:cNvPr>
          <p:cNvSpPr>
            <a:spLocks noGrp="1"/>
          </p:cNvSpPr>
          <p:nvPr>
            <p:ph type="sldNum" sz="quarter" idx="12"/>
          </p:nvPr>
        </p:nvSpPr>
        <p:spPr/>
        <p:txBody>
          <a:bodyPr/>
          <a:lstStyle/>
          <a:p>
            <a:fld id="{22EEC11C-A5F2-4C0B-934D-2317C61E222C}" type="slidenum">
              <a:rPr lang="en-GB" smtClean="0"/>
              <a:t>‹#›</a:t>
            </a:fld>
            <a:endParaRPr lang="en-GB"/>
          </a:p>
        </p:txBody>
      </p:sp>
    </p:spTree>
    <p:extLst>
      <p:ext uri="{BB962C8B-B14F-4D97-AF65-F5344CB8AC3E}">
        <p14:creationId xmlns:p14="http://schemas.microsoft.com/office/powerpoint/2010/main" val="407630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30FAF2-DEF1-94E1-C540-20CA423FAA14}"/>
              </a:ext>
            </a:extLst>
          </p:cNvPr>
          <p:cNvSpPr>
            <a:spLocks noGrp="1"/>
          </p:cNvSpPr>
          <p:nvPr>
            <p:ph type="dt" sz="half" idx="10"/>
          </p:nvPr>
        </p:nvSpPr>
        <p:spPr/>
        <p:txBody>
          <a:bodyPr/>
          <a:lstStyle/>
          <a:p>
            <a:fld id="{79EBC7FD-F352-43CA-ABFF-6D194BA00890}" type="datetimeFigureOut">
              <a:rPr lang="en-GB" smtClean="0"/>
              <a:t>12/04/2024</a:t>
            </a:fld>
            <a:endParaRPr lang="en-GB"/>
          </a:p>
        </p:txBody>
      </p:sp>
      <p:sp>
        <p:nvSpPr>
          <p:cNvPr id="3" name="Footer Placeholder 2">
            <a:extLst>
              <a:ext uri="{FF2B5EF4-FFF2-40B4-BE49-F238E27FC236}">
                <a16:creationId xmlns:a16="http://schemas.microsoft.com/office/drawing/2014/main" id="{A8AF638F-3970-2DA0-642B-2BB7FB2B0A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725B77A-E29B-DC71-D5E9-34850436C95F}"/>
              </a:ext>
            </a:extLst>
          </p:cNvPr>
          <p:cNvSpPr>
            <a:spLocks noGrp="1"/>
          </p:cNvSpPr>
          <p:nvPr>
            <p:ph type="sldNum" sz="quarter" idx="12"/>
          </p:nvPr>
        </p:nvSpPr>
        <p:spPr/>
        <p:txBody>
          <a:bodyPr/>
          <a:lstStyle/>
          <a:p>
            <a:fld id="{22EEC11C-A5F2-4C0B-934D-2317C61E222C}" type="slidenum">
              <a:rPr lang="en-GB" smtClean="0"/>
              <a:t>‹#›</a:t>
            </a:fld>
            <a:endParaRPr lang="en-GB"/>
          </a:p>
        </p:txBody>
      </p:sp>
    </p:spTree>
    <p:extLst>
      <p:ext uri="{BB962C8B-B14F-4D97-AF65-F5344CB8AC3E}">
        <p14:creationId xmlns:p14="http://schemas.microsoft.com/office/powerpoint/2010/main" val="119596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A66FA-55BA-32A3-A5DD-C2209BA1DD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6E79864-6837-F943-812B-D389FC4C7F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719454A-EBC0-DEC7-A5DA-15555F2C64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2ADAC1-42B4-9A04-88A2-444979FD4F1F}"/>
              </a:ext>
            </a:extLst>
          </p:cNvPr>
          <p:cNvSpPr>
            <a:spLocks noGrp="1"/>
          </p:cNvSpPr>
          <p:nvPr>
            <p:ph type="dt" sz="half" idx="10"/>
          </p:nvPr>
        </p:nvSpPr>
        <p:spPr/>
        <p:txBody>
          <a:bodyPr/>
          <a:lstStyle/>
          <a:p>
            <a:fld id="{79EBC7FD-F352-43CA-ABFF-6D194BA00890}" type="datetimeFigureOut">
              <a:rPr lang="en-GB" smtClean="0"/>
              <a:t>12/04/2024</a:t>
            </a:fld>
            <a:endParaRPr lang="en-GB"/>
          </a:p>
        </p:txBody>
      </p:sp>
      <p:sp>
        <p:nvSpPr>
          <p:cNvPr id="6" name="Footer Placeholder 5">
            <a:extLst>
              <a:ext uri="{FF2B5EF4-FFF2-40B4-BE49-F238E27FC236}">
                <a16:creationId xmlns:a16="http://schemas.microsoft.com/office/drawing/2014/main" id="{E23E4417-09E6-E405-6450-489D4B4EB5B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9DD401-694C-F61B-6E2E-40380B7451D4}"/>
              </a:ext>
            </a:extLst>
          </p:cNvPr>
          <p:cNvSpPr>
            <a:spLocks noGrp="1"/>
          </p:cNvSpPr>
          <p:nvPr>
            <p:ph type="sldNum" sz="quarter" idx="12"/>
          </p:nvPr>
        </p:nvSpPr>
        <p:spPr/>
        <p:txBody>
          <a:bodyPr/>
          <a:lstStyle/>
          <a:p>
            <a:fld id="{22EEC11C-A5F2-4C0B-934D-2317C61E222C}" type="slidenum">
              <a:rPr lang="en-GB" smtClean="0"/>
              <a:t>‹#›</a:t>
            </a:fld>
            <a:endParaRPr lang="en-GB"/>
          </a:p>
        </p:txBody>
      </p:sp>
    </p:spTree>
    <p:extLst>
      <p:ext uri="{BB962C8B-B14F-4D97-AF65-F5344CB8AC3E}">
        <p14:creationId xmlns:p14="http://schemas.microsoft.com/office/powerpoint/2010/main" val="4219607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81380-B524-E47D-FA3E-7842182199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57CF189-94D6-9F5A-6CFC-8C53F7BE24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3E5D462-8ABC-A623-2504-9350697ED8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9F8555-7B43-0C38-3523-BF7D2D067CCA}"/>
              </a:ext>
            </a:extLst>
          </p:cNvPr>
          <p:cNvSpPr>
            <a:spLocks noGrp="1"/>
          </p:cNvSpPr>
          <p:nvPr>
            <p:ph type="dt" sz="half" idx="10"/>
          </p:nvPr>
        </p:nvSpPr>
        <p:spPr/>
        <p:txBody>
          <a:bodyPr/>
          <a:lstStyle/>
          <a:p>
            <a:fld id="{79EBC7FD-F352-43CA-ABFF-6D194BA00890}" type="datetimeFigureOut">
              <a:rPr lang="en-GB" smtClean="0"/>
              <a:t>12/04/2024</a:t>
            </a:fld>
            <a:endParaRPr lang="en-GB"/>
          </a:p>
        </p:txBody>
      </p:sp>
      <p:sp>
        <p:nvSpPr>
          <p:cNvPr id="6" name="Footer Placeholder 5">
            <a:extLst>
              <a:ext uri="{FF2B5EF4-FFF2-40B4-BE49-F238E27FC236}">
                <a16:creationId xmlns:a16="http://schemas.microsoft.com/office/drawing/2014/main" id="{5D40C148-B03B-B970-0840-6CDF95E51A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3CA3F5-7587-C6C6-4598-1776050E33C3}"/>
              </a:ext>
            </a:extLst>
          </p:cNvPr>
          <p:cNvSpPr>
            <a:spLocks noGrp="1"/>
          </p:cNvSpPr>
          <p:nvPr>
            <p:ph type="sldNum" sz="quarter" idx="12"/>
          </p:nvPr>
        </p:nvSpPr>
        <p:spPr/>
        <p:txBody>
          <a:bodyPr/>
          <a:lstStyle/>
          <a:p>
            <a:fld id="{22EEC11C-A5F2-4C0B-934D-2317C61E222C}" type="slidenum">
              <a:rPr lang="en-GB" smtClean="0"/>
              <a:t>‹#›</a:t>
            </a:fld>
            <a:endParaRPr lang="en-GB"/>
          </a:p>
        </p:txBody>
      </p:sp>
    </p:spTree>
    <p:extLst>
      <p:ext uri="{BB962C8B-B14F-4D97-AF65-F5344CB8AC3E}">
        <p14:creationId xmlns:p14="http://schemas.microsoft.com/office/powerpoint/2010/main" val="1324876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59BB8C-2F33-EC6C-544E-7A5DE97D74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0F2935-CE26-0019-37AC-C62C235C87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A59870-6864-DF6F-E838-8A04EC9D24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EBC7FD-F352-43CA-ABFF-6D194BA00890}" type="datetimeFigureOut">
              <a:rPr lang="en-GB" smtClean="0"/>
              <a:t>12/04/2024</a:t>
            </a:fld>
            <a:endParaRPr lang="en-GB"/>
          </a:p>
        </p:txBody>
      </p:sp>
      <p:sp>
        <p:nvSpPr>
          <p:cNvPr id="5" name="Footer Placeholder 4">
            <a:extLst>
              <a:ext uri="{FF2B5EF4-FFF2-40B4-BE49-F238E27FC236}">
                <a16:creationId xmlns:a16="http://schemas.microsoft.com/office/drawing/2014/main" id="{E7352018-8E1F-A283-FCBC-4386A18BA9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DF32DD0-85A2-A09C-394C-488E890DB3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EEC11C-A5F2-4C0B-934D-2317C61E222C}" type="slidenum">
              <a:rPr lang="en-GB" smtClean="0"/>
              <a:t>‹#›</a:t>
            </a:fld>
            <a:endParaRPr lang="en-GB"/>
          </a:p>
        </p:txBody>
      </p:sp>
    </p:spTree>
    <p:extLst>
      <p:ext uri="{BB962C8B-B14F-4D97-AF65-F5344CB8AC3E}">
        <p14:creationId xmlns:p14="http://schemas.microsoft.com/office/powerpoint/2010/main" val="2637459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A38F6-BAC9-593F-45BB-DF838CBCE985}"/>
              </a:ext>
            </a:extLst>
          </p:cNvPr>
          <p:cNvSpPr>
            <a:spLocks noGrp="1"/>
          </p:cNvSpPr>
          <p:nvPr>
            <p:ph type="ctrTitle"/>
          </p:nvPr>
        </p:nvSpPr>
        <p:spPr/>
        <p:txBody>
          <a:bodyPr/>
          <a:lstStyle/>
          <a:p>
            <a:r>
              <a:rPr lang="en-GB" dirty="0"/>
              <a:t>Assessment in Mathematics for Economics and Finance</a:t>
            </a:r>
          </a:p>
        </p:txBody>
      </p:sp>
      <p:sp>
        <p:nvSpPr>
          <p:cNvPr id="3" name="Subtitle 2">
            <a:extLst>
              <a:ext uri="{FF2B5EF4-FFF2-40B4-BE49-F238E27FC236}">
                <a16:creationId xmlns:a16="http://schemas.microsoft.com/office/drawing/2014/main" id="{43DA28AE-D061-6550-4D6D-54516F9CEAC1}"/>
              </a:ext>
            </a:extLst>
          </p:cNvPr>
          <p:cNvSpPr>
            <a:spLocks noGrp="1"/>
          </p:cNvSpPr>
          <p:nvPr>
            <p:ph type="subTitle" idx="1"/>
          </p:nvPr>
        </p:nvSpPr>
        <p:spPr/>
        <p:txBody>
          <a:bodyPr>
            <a:normAutofit fontScale="77500" lnSpcReduction="20000"/>
          </a:bodyPr>
          <a:lstStyle/>
          <a:p>
            <a:r>
              <a:rPr lang="en-GB" dirty="0" err="1"/>
              <a:t>Dr.</a:t>
            </a:r>
            <a:r>
              <a:rPr lang="en-GB" dirty="0"/>
              <a:t> Aleksandar Vasilev, FHEA</a:t>
            </a:r>
          </a:p>
          <a:p>
            <a:r>
              <a:rPr lang="en-GB" dirty="0"/>
              <a:t>Senior Lecturer/Programme Leader</a:t>
            </a:r>
          </a:p>
          <a:p>
            <a:r>
              <a:rPr lang="en-GB" dirty="0"/>
              <a:t>Accountancy, Finance and Economics Department</a:t>
            </a:r>
          </a:p>
          <a:p>
            <a:r>
              <a:rPr lang="en-GB" dirty="0"/>
              <a:t>Lincoln International Business School</a:t>
            </a:r>
          </a:p>
          <a:p>
            <a:r>
              <a:rPr lang="en-GB" dirty="0"/>
              <a:t>University of Lincoln, UK</a:t>
            </a:r>
          </a:p>
        </p:txBody>
      </p:sp>
    </p:spTree>
    <p:extLst>
      <p:ext uri="{BB962C8B-B14F-4D97-AF65-F5344CB8AC3E}">
        <p14:creationId xmlns:p14="http://schemas.microsoft.com/office/powerpoint/2010/main" val="2176927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7488F-0E6E-92B3-C276-68F9AB0FA9D8}"/>
              </a:ext>
            </a:extLst>
          </p:cNvPr>
          <p:cNvSpPr>
            <a:spLocks noGrp="1"/>
          </p:cNvSpPr>
          <p:nvPr>
            <p:ph type="title"/>
          </p:nvPr>
        </p:nvSpPr>
        <p:spPr/>
        <p:txBody>
          <a:bodyPr/>
          <a:lstStyle/>
          <a:p>
            <a:r>
              <a:rPr lang="en-GB" dirty="0"/>
              <a:t>My experience</a:t>
            </a:r>
          </a:p>
        </p:txBody>
      </p:sp>
      <p:sp>
        <p:nvSpPr>
          <p:cNvPr id="3" name="Content Placeholder 2">
            <a:extLst>
              <a:ext uri="{FF2B5EF4-FFF2-40B4-BE49-F238E27FC236}">
                <a16:creationId xmlns:a16="http://schemas.microsoft.com/office/drawing/2014/main" id="{61FBD9E8-2FE4-209F-9FBF-14E6C4D8F1EC}"/>
              </a:ext>
            </a:extLst>
          </p:cNvPr>
          <p:cNvSpPr>
            <a:spLocks noGrp="1"/>
          </p:cNvSpPr>
          <p:nvPr>
            <p:ph idx="1"/>
          </p:nvPr>
        </p:nvSpPr>
        <p:spPr/>
        <p:txBody>
          <a:bodyPr>
            <a:normAutofit fontScale="85000" lnSpcReduction="20000"/>
          </a:bodyPr>
          <a:lstStyle/>
          <a:p>
            <a:r>
              <a:rPr lang="en-GB" dirty="0"/>
              <a:t>Teaching and assessing one-semester Quantitative Methods in Economics at the American University in Bulgaria (AUBG), a US-type 4-year undergraduate programme – based on Chiang and Wainwright’s Fundamental methods in Economics </a:t>
            </a:r>
          </a:p>
          <a:p>
            <a:r>
              <a:rPr lang="en-GB" dirty="0"/>
              <a:t>Taught to second/third year Economics students – who in addition to Principles, and some second-year electives, have already taken a semester in Linear Algebra, and a semester on Calculus</a:t>
            </a:r>
          </a:p>
          <a:p>
            <a:r>
              <a:rPr lang="en-GB" dirty="0"/>
              <a:t>I was able to cover the more advanced topics (and even finish with optimal control), as students have sufficient maths and economics knowledge. </a:t>
            </a:r>
          </a:p>
          <a:p>
            <a:r>
              <a:rPr lang="en-GB" dirty="0"/>
              <a:t>I utilized some examples from economics, and fed forward to Intermediate Microeconomics, and Intermediate (and Advanced) Macroeconomics</a:t>
            </a:r>
          </a:p>
          <a:p>
            <a:r>
              <a:rPr lang="en-GB" dirty="0"/>
              <a:t>At AUBG, Intermediate Microeconomics is more mathematical, while Intermediate Macroeconomics uses mostly the static IS-LM, and is thus essentially non-mathematical</a:t>
            </a:r>
          </a:p>
        </p:txBody>
      </p:sp>
    </p:spTree>
    <p:extLst>
      <p:ext uri="{BB962C8B-B14F-4D97-AF65-F5344CB8AC3E}">
        <p14:creationId xmlns:p14="http://schemas.microsoft.com/office/powerpoint/2010/main" val="4129923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4D0E9-0B9F-435C-F4B3-B2E7A7812446}"/>
              </a:ext>
            </a:extLst>
          </p:cNvPr>
          <p:cNvSpPr>
            <a:spLocks noGrp="1"/>
          </p:cNvSpPr>
          <p:nvPr>
            <p:ph type="title"/>
          </p:nvPr>
        </p:nvSpPr>
        <p:spPr/>
        <p:txBody>
          <a:bodyPr/>
          <a:lstStyle/>
          <a:p>
            <a:r>
              <a:rPr lang="en-GB" dirty="0"/>
              <a:t>My Experience - 2</a:t>
            </a:r>
          </a:p>
        </p:txBody>
      </p:sp>
      <p:sp>
        <p:nvSpPr>
          <p:cNvPr id="3" name="Content Placeholder 2">
            <a:extLst>
              <a:ext uri="{FF2B5EF4-FFF2-40B4-BE49-F238E27FC236}">
                <a16:creationId xmlns:a16="http://schemas.microsoft.com/office/drawing/2014/main" id="{6DE60159-C12A-7FDC-025D-733F29E22309}"/>
              </a:ext>
            </a:extLst>
          </p:cNvPr>
          <p:cNvSpPr>
            <a:spLocks noGrp="1"/>
          </p:cNvSpPr>
          <p:nvPr>
            <p:ph idx="1"/>
          </p:nvPr>
        </p:nvSpPr>
        <p:spPr/>
        <p:txBody>
          <a:bodyPr/>
          <a:lstStyle/>
          <a:p>
            <a:r>
              <a:rPr lang="en-GB" dirty="0"/>
              <a:t>As of 2019, I am regularly teaching a 2-semester module “ECO 1002: Mathematics for Economics and Finance” to Y1 BSc Economics (Honours) and BSc Economics and Finance (Honours) at the University of Lincoln (</a:t>
            </a:r>
            <a:r>
              <a:rPr lang="en-GB" dirty="0" err="1"/>
              <a:t>UoL</a:t>
            </a:r>
            <a:r>
              <a:rPr lang="en-GB" dirty="0"/>
              <a:t>).</a:t>
            </a:r>
          </a:p>
          <a:p>
            <a:r>
              <a:rPr lang="en-GB" dirty="0"/>
              <a:t>Students may have A-level maths, but it is not obligatory</a:t>
            </a:r>
          </a:p>
          <a:p>
            <a:r>
              <a:rPr lang="en-GB" dirty="0"/>
              <a:t>Students take concurrently 2-semester Principles sequence, and 2-semester Statistics sequence in their Y1 at </a:t>
            </a:r>
            <a:r>
              <a:rPr lang="en-GB" dirty="0" err="1"/>
              <a:t>UoL</a:t>
            </a:r>
            <a:r>
              <a:rPr lang="en-GB" dirty="0"/>
              <a:t>.</a:t>
            </a:r>
          </a:p>
          <a:p>
            <a:r>
              <a:rPr lang="en-GB" dirty="0"/>
              <a:t>The module begins with review of arithmetic and algebraic operations, then functions, to proceed with simple mathematical analysis on functions using differential calculus</a:t>
            </a:r>
          </a:p>
          <a:p>
            <a:endParaRPr lang="en-GB" dirty="0"/>
          </a:p>
        </p:txBody>
      </p:sp>
    </p:spTree>
    <p:extLst>
      <p:ext uri="{BB962C8B-B14F-4D97-AF65-F5344CB8AC3E}">
        <p14:creationId xmlns:p14="http://schemas.microsoft.com/office/powerpoint/2010/main" val="2651686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EA0A5-D243-532D-3657-5ABEB310A557}"/>
              </a:ext>
            </a:extLst>
          </p:cNvPr>
          <p:cNvSpPr>
            <a:spLocks noGrp="1"/>
          </p:cNvSpPr>
          <p:nvPr>
            <p:ph type="title"/>
          </p:nvPr>
        </p:nvSpPr>
        <p:spPr/>
        <p:txBody>
          <a:bodyPr/>
          <a:lstStyle/>
          <a:p>
            <a:r>
              <a:rPr lang="en-GB" dirty="0"/>
              <a:t>My Experience - 3</a:t>
            </a:r>
          </a:p>
        </p:txBody>
      </p:sp>
      <p:sp>
        <p:nvSpPr>
          <p:cNvPr id="3" name="Content Placeholder 2">
            <a:extLst>
              <a:ext uri="{FF2B5EF4-FFF2-40B4-BE49-F238E27FC236}">
                <a16:creationId xmlns:a16="http://schemas.microsoft.com/office/drawing/2014/main" id="{49D57E44-12D4-2F4A-70E3-6E6554E92567}"/>
              </a:ext>
            </a:extLst>
          </p:cNvPr>
          <p:cNvSpPr>
            <a:spLocks noGrp="1"/>
          </p:cNvSpPr>
          <p:nvPr>
            <p:ph idx="1"/>
          </p:nvPr>
        </p:nvSpPr>
        <p:spPr/>
        <p:txBody>
          <a:bodyPr>
            <a:normAutofit lnSpcReduction="10000"/>
          </a:bodyPr>
          <a:lstStyle/>
          <a:p>
            <a:r>
              <a:rPr lang="en-GB" dirty="0"/>
              <a:t>Semester A ends with some simple integration – finding inti-derivatives, and areas under curves (consumer and producer surplus)</a:t>
            </a:r>
          </a:p>
          <a:p>
            <a:r>
              <a:rPr lang="en-GB" dirty="0"/>
              <a:t>The main textbook used is by Jacques (Pearson) – chosen because of the many exercises provided for students to solve – this is the expected level of problems to show in the final exam (in both semesters A and B)</a:t>
            </a:r>
          </a:p>
          <a:p>
            <a:r>
              <a:rPr lang="en-GB" dirty="0"/>
              <a:t>Secondary readings are Thomas – for those who find Jacques too challenging, and Chiang and Wainwright – for those students that are more ambitious</a:t>
            </a:r>
          </a:p>
          <a:p>
            <a:r>
              <a:rPr lang="en-GB" dirty="0"/>
              <a:t>Semester B continues with the rest of Jacques, and includes simplified Kuhn-Tucker setups from Chiang, and some comparative-statics</a:t>
            </a:r>
          </a:p>
          <a:p>
            <a:endParaRPr lang="en-GB" dirty="0"/>
          </a:p>
          <a:p>
            <a:endParaRPr lang="en-GB" dirty="0"/>
          </a:p>
        </p:txBody>
      </p:sp>
    </p:spTree>
    <p:extLst>
      <p:ext uri="{BB962C8B-B14F-4D97-AF65-F5344CB8AC3E}">
        <p14:creationId xmlns:p14="http://schemas.microsoft.com/office/powerpoint/2010/main" val="1235600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7A61E-A93A-1B37-D346-88CE900E6013}"/>
              </a:ext>
            </a:extLst>
          </p:cNvPr>
          <p:cNvSpPr>
            <a:spLocks noGrp="1"/>
          </p:cNvSpPr>
          <p:nvPr>
            <p:ph type="title"/>
          </p:nvPr>
        </p:nvSpPr>
        <p:spPr/>
        <p:txBody>
          <a:bodyPr/>
          <a:lstStyle/>
          <a:p>
            <a:r>
              <a:rPr lang="en-GB" dirty="0"/>
              <a:t>“tactical” vs “strategic” maths skills</a:t>
            </a:r>
          </a:p>
        </p:txBody>
      </p:sp>
      <p:sp>
        <p:nvSpPr>
          <p:cNvPr id="3" name="Content Placeholder 2">
            <a:extLst>
              <a:ext uri="{FF2B5EF4-FFF2-40B4-BE49-F238E27FC236}">
                <a16:creationId xmlns:a16="http://schemas.microsoft.com/office/drawing/2014/main" id="{5E9EA1C0-A4EE-5D51-3A6B-6AC7A9AC1B33}"/>
              </a:ext>
            </a:extLst>
          </p:cNvPr>
          <p:cNvSpPr>
            <a:spLocks noGrp="1"/>
          </p:cNvSpPr>
          <p:nvPr>
            <p:ph idx="1"/>
          </p:nvPr>
        </p:nvSpPr>
        <p:spPr/>
        <p:txBody>
          <a:bodyPr>
            <a:normAutofit fontScale="92500" lnSpcReduction="20000"/>
          </a:bodyPr>
          <a:lstStyle/>
          <a:p>
            <a:r>
              <a:rPr lang="en-GB" dirty="0"/>
              <a:t>Students are interested in getting a high mark – “passing with flying colours”… and then move on and forget everything </a:t>
            </a:r>
            <a:r>
              <a:rPr lang="en-GB" dirty="0">
                <a:sym typeface="Wingdings" panose="05000000000000000000" pitchFamily="2" charset="2"/>
              </a:rPr>
              <a:t></a:t>
            </a:r>
          </a:p>
          <a:p>
            <a:r>
              <a:rPr lang="en-GB" dirty="0">
                <a:sym typeface="Wingdings" panose="05000000000000000000" pitchFamily="2" charset="2"/>
              </a:rPr>
              <a:t>This type of learning (“cramming formulae”) leads to overload in the short-term memory – but this is tactically optimal from individual student perspective</a:t>
            </a:r>
          </a:p>
          <a:p>
            <a:r>
              <a:rPr lang="en-GB" dirty="0">
                <a:sym typeface="Wingdings" panose="05000000000000000000" pitchFamily="2" charset="2"/>
              </a:rPr>
              <a:t>If you do not do calculus in a week, you </a:t>
            </a:r>
            <a:r>
              <a:rPr lang="en-GB">
                <a:sym typeface="Wingdings" panose="05000000000000000000" pitchFamily="2" charset="2"/>
              </a:rPr>
              <a:t>start to forget</a:t>
            </a:r>
            <a:endParaRPr lang="en-GB" dirty="0">
              <a:sym typeface="Wingdings" panose="05000000000000000000" pitchFamily="2" charset="2"/>
            </a:endParaRPr>
          </a:p>
          <a:p>
            <a:r>
              <a:rPr lang="en-GB" dirty="0">
                <a:sym typeface="Wingdings" panose="05000000000000000000" pitchFamily="2" charset="2"/>
              </a:rPr>
              <a:t>We need students to be able to go through the problem even if they forgot a particular formula/technique – double-checking, understanding the logic of the technique is important.</a:t>
            </a:r>
          </a:p>
          <a:p>
            <a:r>
              <a:rPr lang="en-GB" dirty="0">
                <a:sym typeface="Wingdings" panose="05000000000000000000" pitchFamily="2" charset="2"/>
              </a:rPr>
              <a:t>A problem that does not have a solution is a good example to test “deep analytical thinking”</a:t>
            </a:r>
          </a:p>
          <a:p>
            <a:r>
              <a:rPr lang="en-GB" dirty="0">
                <a:sym typeface="Wingdings" panose="05000000000000000000" pitchFamily="2" charset="2"/>
              </a:rPr>
              <a:t>Some question on an exam asking to (quickly/simply) model something – mathematics is a modelling tool used in economics after all</a:t>
            </a:r>
            <a:endParaRPr lang="en-GB" dirty="0"/>
          </a:p>
        </p:txBody>
      </p:sp>
    </p:spTree>
    <p:extLst>
      <p:ext uri="{BB962C8B-B14F-4D97-AF65-F5344CB8AC3E}">
        <p14:creationId xmlns:p14="http://schemas.microsoft.com/office/powerpoint/2010/main" val="1239054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EEB8-0104-535A-DE97-DE3FC9C1EB67}"/>
              </a:ext>
            </a:extLst>
          </p:cNvPr>
          <p:cNvSpPr>
            <a:spLocks noGrp="1"/>
          </p:cNvSpPr>
          <p:nvPr>
            <p:ph type="title"/>
          </p:nvPr>
        </p:nvSpPr>
        <p:spPr/>
        <p:txBody>
          <a:bodyPr/>
          <a:lstStyle/>
          <a:p>
            <a:r>
              <a:rPr lang="en-GB" dirty="0"/>
              <a:t>“tactical” vs “strategic” maths skills - 2</a:t>
            </a:r>
          </a:p>
        </p:txBody>
      </p:sp>
      <p:sp>
        <p:nvSpPr>
          <p:cNvPr id="3" name="Content Placeholder 2">
            <a:extLst>
              <a:ext uri="{FF2B5EF4-FFF2-40B4-BE49-F238E27FC236}">
                <a16:creationId xmlns:a16="http://schemas.microsoft.com/office/drawing/2014/main" id="{B0D63376-E548-5F60-942B-44599466C13B}"/>
              </a:ext>
            </a:extLst>
          </p:cNvPr>
          <p:cNvSpPr>
            <a:spLocks noGrp="1"/>
          </p:cNvSpPr>
          <p:nvPr>
            <p:ph idx="1"/>
          </p:nvPr>
        </p:nvSpPr>
        <p:spPr/>
        <p:txBody>
          <a:bodyPr>
            <a:normAutofit fontScale="70000" lnSpcReduction="20000"/>
          </a:bodyPr>
          <a:lstStyle/>
          <a:p>
            <a:r>
              <a:rPr lang="en-GB" dirty="0"/>
              <a:t>At Lincoln, my assessment covers the whole range – problems are relatively short and straightforward, as the primary aim is to demonstrate that a technique has been mastered. Topics are in chronological order – students start with simple problems, and move further, thus building confidence and engaging with the exam. More advanced topics (</a:t>
            </a:r>
            <a:r>
              <a:rPr lang="en-GB" dirty="0" err="1"/>
              <a:t>Lagrangians</a:t>
            </a:r>
            <a:r>
              <a:rPr lang="en-GB" dirty="0"/>
              <a:t>, etc) have a higher weight, though – which allows for a nice distribution of marks to reflect different level of performance.</a:t>
            </a:r>
          </a:p>
          <a:p>
            <a:r>
              <a:rPr lang="en-GB" dirty="0"/>
              <a:t>For deep applications, I assign – a week in advance – some more challenging end-of-chapter problems from Chiang et al., and we discuss those at the weekly seminars. </a:t>
            </a:r>
          </a:p>
          <a:p>
            <a:r>
              <a:rPr lang="en-GB" dirty="0"/>
              <a:t>Obviously, those problems are not suitable for a 2-hour exam</a:t>
            </a:r>
          </a:p>
          <a:p>
            <a:r>
              <a:rPr lang="en-GB" dirty="0"/>
              <a:t>Still, their usefulness is to develop more “strategic” maths skills – that would serve them in Y2 in Intermediate- and Y3 Advanced-level theory modules (and beyond).</a:t>
            </a:r>
          </a:p>
          <a:p>
            <a:r>
              <a:rPr lang="en-GB" dirty="0"/>
              <a:t>The correlation between students who do well on the deep questions vs the students who do well on the standard textbook problems – may not be perfect. But the former are more likely to do better in the long run, as they have obtained a deeper understanding of the material. Those students would eventually be the best candidates for PGR track.</a:t>
            </a:r>
          </a:p>
        </p:txBody>
      </p:sp>
    </p:spTree>
    <p:extLst>
      <p:ext uri="{BB962C8B-B14F-4D97-AF65-F5344CB8AC3E}">
        <p14:creationId xmlns:p14="http://schemas.microsoft.com/office/powerpoint/2010/main" val="4001154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D33D0-C6DD-ABD7-0027-960315DA3022}"/>
              </a:ext>
            </a:extLst>
          </p:cNvPr>
          <p:cNvSpPr>
            <a:spLocks noGrp="1"/>
          </p:cNvSpPr>
          <p:nvPr>
            <p:ph type="title"/>
          </p:nvPr>
        </p:nvSpPr>
        <p:spPr/>
        <p:txBody>
          <a:bodyPr/>
          <a:lstStyle/>
          <a:p>
            <a:r>
              <a:rPr lang="en-GB" dirty="0"/>
              <a:t>“tactical” vs “strategic” maths skills - 3</a:t>
            </a:r>
          </a:p>
        </p:txBody>
      </p:sp>
      <p:sp>
        <p:nvSpPr>
          <p:cNvPr id="3" name="Content Placeholder 2">
            <a:extLst>
              <a:ext uri="{FF2B5EF4-FFF2-40B4-BE49-F238E27FC236}">
                <a16:creationId xmlns:a16="http://schemas.microsoft.com/office/drawing/2014/main" id="{56E5623C-F54E-8CEA-ABD5-3C7B8485EBC7}"/>
              </a:ext>
            </a:extLst>
          </p:cNvPr>
          <p:cNvSpPr>
            <a:spLocks noGrp="1"/>
          </p:cNvSpPr>
          <p:nvPr>
            <p:ph idx="1"/>
          </p:nvPr>
        </p:nvSpPr>
        <p:spPr/>
        <p:txBody>
          <a:bodyPr>
            <a:normAutofit lnSpcReduction="10000"/>
          </a:bodyPr>
          <a:lstStyle/>
          <a:p>
            <a:r>
              <a:rPr lang="en-GB" dirty="0"/>
              <a:t>A student even used some of those techniques to evaluate the effect of the sugar tax in the UK.</a:t>
            </a:r>
          </a:p>
          <a:p>
            <a:r>
              <a:rPr lang="en-GB" dirty="0"/>
              <a:t>To practice for the exam in term A, I distribute a mock exam, and we discuss it during last week’s lecture. In term B, I directly refer students to Jacques, which also contains answers to the problems – and if the student needs more guidance, we discuss</a:t>
            </a:r>
          </a:p>
          <a:p>
            <a:r>
              <a:rPr lang="en-GB" dirty="0"/>
              <a:t>There is some synergy with the other Economics modules – mathematical techniques covered in Term A are aligned with topics from Micro Principles, while the techniques from Term B – are somewhat aligned with Macro Principles (discussion of comparative-static effects in the Keynesian/IS-LM model)</a:t>
            </a:r>
          </a:p>
          <a:p>
            <a:endParaRPr lang="en-GB" dirty="0"/>
          </a:p>
        </p:txBody>
      </p:sp>
    </p:spTree>
    <p:extLst>
      <p:ext uri="{BB962C8B-B14F-4D97-AF65-F5344CB8AC3E}">
        <p14:creationId xmlns:p14="http://schemas.microsoft.com/office/powerpoint/2010/main" val="1304161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995F-FDF8-75E3-63F8-FDD1C3C7E9D0}"/>
              </a:ext>
            </a:extLst>
          </p:cNvPr>
          <p:cNvSpPr>
            <a:spLocks noGrp="1"/>
          </p:cNvSpPr>
          <p:nvPr>
            <p:ph type="title"/>
          </p:nvPr>
        </p:nvSpPr>
        <p:spPr/>
        <p:txBody>
          <a:bodyPr/>
          <a:lstStyle/>
          <a:p>
            <a:r>
              <a:rPr lang="en-GB" dirty="0"/>
              <a:t>The Situation at Lincoln</a:t>
            </a:r>
          </a:p>
        </p:txBody>
      </p:sp>
      <p:sp>
        <p:nvSpPr>
          <p:cNvPr id="3" name="Content Placeholder 2">
            <a:extLst>
              <a:ext uri="{FF2B5EF4-FFF2-40B4-BE49-F238E27FC236}">
                <a16:creationId xmlns:a16="http://schemas.microsoft.com/office/drawing/2014/main" id="{861195BC-FFB5-17F5-422B-C2961C4D8267}"/>
              </a:ext>
            </a:extLst>
          </p:cNvPr>
          <p:cNvSpPr>
            <a:spLocks noGrp="1"/>
          </p:cNvSpPr>
          <p:nvPr>
            <p:ph idx="1"/>
          </p:nvPr>
        </p:nvSpPr>
        <p:spPr/>
        <p:txBody>
          <a:bodyPr>
            <a:normAutofit fontScale="77500" lnSpcReduction="20000"/>
          </a:bodyPr>
          <a:lstStyle/>
          <a:p>
            <a:r>
              <a:rPr lang="en-GB" dirty="0"/>
              <a:t>Maybe a third of the students do not make it successfully through ECO 1002 (in the case when a student fails maths, but does well in stats, we offer the student to transfer to our BA Business Economics Programme, which is less mathematical, but still requires knowledge of stats and econometrics)</a:t>
            </a:r>
          </a:p>
          <a:p>
            <a:r>
              <a:rPr lang="en-GB" dirty="0"/>
              <a:t>The real assessment of maths in economics is actually how well the student does in Y2 and Y3 - when marks do matter for the final degree classification (ECO 1002 aims to provide a strong fundament in further PGT/PGR studies)</a:t>
            </a:r>
          </a:p>
          <a:p>
            <a:r>
              <a:rPr lang="en-GB" dirty="0"/>
              <a:t>Conditional on passing Y1 Maths, and Stats – the drop-out rate in Y2 and Y3 is very low; students who survived Y1, do quite well in Y2 and Y3.</a:t>
            </a:r>
          </a:p>
          <a:p>
            <a:r>
              <a:rPr lang="en-GB" dirty="0"/>
              <a:t>We interpret this as a sign that we successfully weeded out the students who were not up to the </a:t>
            </a:r>
            <a:r>
              <a:rPr lang="en-GB" dirty="0" err="1"/>
              <a:t>UoL</a:t>
            </a:r>
            <a:r>
              <a:rPr lang="en-GB" dirty="0"/>
              <a:t> standards (those students would not have passed Y2 and Y3 Theory and Econometrics sequences anyway)</a:t>
            </a:r>
          </a:p>
          <a:p>
            <a:r>
              <a:rPr lang="en-GB" dirty="0"/>
              <a:t>Some students have been placed in (and successful graduated from) MSc Economics Programmes at St. Andrews, LSE, UCL. Others started work at the Treasury, ONS, etc.</a:t>
            </a:r>
          </a:p>
          <a:p>
            <a:endParaRPr lang="en-GB" dirty="0"/>
          </a:p>
        </p:txBody>
      </p:sp>
    </p:spTree>
    <p:extLst>
      <p:ext uri="{BB962C8B-B14F-4D97-AF65-F5344CB8AC3E}">
        <p14:creationId xmlns:p14="http://schemas.microsoft.com/office/powerpoint/2010/main" val="1561973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TotalTime>
  <Words>1111</Words>
  <Application>Microsoft Office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Assessment in Mathematics for Economics and Finance</vt:lpstr>
      <vt:lpstr>My experience</vt:lpstr>
      <vt:lpstr>My Experience - 2</vt:lpstr>
      <vt:lpstr>My Experience - 3</vt:lpstr>
      <vt:lpstr>“tactical” vs “strategic” maths skills</vt:lpstr>
      <vt:lpstr>“tactical” vs “strategic” maths skills - 2</vt:lpstr>
      <vt:lpstr>“tactical” vs “strategic” maths skills - 3</vt:lpstr>
      <vt:lpstr>The Situation at Lincoln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in mathematics in Economics and Finance</dc:title>
  <dc:creator>Aleksandar Vasilev</dc:creator>
  <cp:lastModifiedBy>Aleksandar Vasilev</cp:lastModifiedBy>
  <cp:revision>6</cp:revision>
  <dcterms:created xsi:type="dcterms:W3CDTF">2024-04-12T08:47:44Z</dcterms:created>
  <dcterms:modified xsi:type="dcterms:W3CDTF">2024-04-12T12:34:43Z</dcterms:modified>
</cp:coreProperties>
</file>