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8" r:id="rId2"/>
    <p:sldId id="297" r:id="rId3"/>
    <p:sldId id="301" r:id="rId4"/>
    <p:sldId id="274" r:id="rId5"/>
    <p:sldId id="298" r:id="rId6"/>
    <p:sldId id="272" r:id="rId7"/>
    <p:sldId id="259" r:id="rId8"/>
    <p:sldId id="284" r:id="rId9"/>
    <p:sldId id="287" r:id="rId10"/>
    <p:sldId id="303" r:id="rId11"/>
    <p:sldId id="302" r:id="rId12"/>
    <p:sldId id="30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9092"/>
    <a:srgbClr val="3C9294"/>
    <a:srgbClr val="7615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2" autoAdjust="0"/>
    <p:restoredTop sz="94674"/>
  </p:normalViewPr>
  <p:slideViewPr>
    <p:cSldViewPr>
      <p:cViewPr varScale="1">
        <p:scale>
          <a:sx n="94" d="100"/>
          <a:sy n="94" d="100"/>
        </p:scale>
        <p:origin x="840"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FC09AC-441A-4DEA-BD4D-9EF18BA21DBA}" type="datetimeFigureOut">
              <a:rPr lang="en-GB" smtClean="0"/>
              <a:pPr/>
              <a:t>04/09/2020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C0E247-2FB1-468B-B0FD-F3C9D4CBEAC3}" type="slidenum">
              <a:rPr lang="en-GB" smtClean="0"/>
              <a:pPr/>
              <a:t>‹#›</a:t>
            </a:fld>
            <a:endParaRPr lang="en-GB"/>
          </a:p>
        </p:txBody>
      </p:sp>
    </p:spTree>
    <p:extLst>
      <p:ext uri="{BB962C8B-B14F-4D97-AF65-F5344CB8AC3E}">
        <p14:creationId xmlns:p14="http://schemas.microsoft.com/office/powerpoint/2010/main" val="4239177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9DF7D7A-7999-411D-9A38-F606A0195FD4}" type="slidenum">
              <a:rPr lang="en-GB" smtClean="0"/>
              <a:pPr>
                <a:defRPr/>
              </a:pPr>
              <a:t>1</a:t>
            </a:fld>
            <a:endParaRPr lang="en-GB" dirty="0"/>
          </a:p>
        </p:txBody>
      </p:sp>
    </p:spTree>
    <p:extLst>
      <p:ext uri="{BB962C8B-B14F-4D97-AF65-F5344CB8AC3E}">
        <p14:creationId xmlns:p14="http://schemas.microsoft.com/office/powerpoint/2010/main" val="985457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1100">
              <a:ea typeface="ＭＳ Ｐゴシック" charset="-128"/>
            </a:endParaRPr>
          </a:p>
        </p:txBody>
      </p:sp>
      <p:sp>
        <p:nvSpPr>
          <p:cNvPr id="31748" name="Slide Number Placeholder 3"/>
          <p:cNvSpPr>
            <a:spLocks noGrp="1"/>
          </p:cNvSpPr>
          <p:nvPr>
            <p:ph type="sldNum" sz="quarter" idx="5"/>
          </p:nvPr>
        </p:nvSpPr>
        <p:spPr bwMode="auto">
          <a:noFill/>
          <a:ln>
            <a:miter lim="800000"/>
            <a:headEnd/>
            <a:tailEnd/>
          </a:ln>
        </p:spPr>
        <p:txBody>
          <a:bodyPr/>
          <a:lstStyle/>
          <a:p>
            <a:fld id="{63033D41-0FAF-4568-822B-6394F57D74F2}" type="slidenum">
              <a:rPr lang="en-GB"/>
              <a:pPr/>
              <a:t>5</a:t>
            </a:fld>
            <a:endParaRPr lang="en-GB"/>
          </a:p>
        </p:txBody>
      </p:sp>
    </p:spTree>
    <p:extLst>
      <p:ext uri="{BB962C8B-B14F-4D97-AF65-F5344CB8AC3E}">
        <p14:creationId xmlns:p14="http://schemas.microsoft.com/office/powerpoint/2010/main" val="4009730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C0E247-2FB1-468B-B0FD-F3C9D4CBEAC3}" type="slidenum">
              <a:rPr lang="en-GB" smtClean="0"/>
              <a:pPr/>
              <a:t>6</a:t>
            </a:fld>
            <a:endParaRPr lang="en-GB"/>
          </a:p>
        </p:txBody>
      </p:sp>
    </p:spTree>
    <p:extLst>
      <p:ext uri="{BB962C8B-B14F-4D97-AF65-F5344CB8AC3E}">
        <p14:creationId xmlns:p14="http://schemas.microsoft.com/office/powerpoint/2010/main" val="1751744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ea typeface="ＭＳ Ｐゴシック" charset="-128"/>
            </a:endParaRPr>
          </a:p>
        </p:txBody>
      </p:sp>
      <p:sp>
        <p:nvSpPr>
          <p:cNvPr id="29700" name="Slide Number Placeholder 3"/>
          <p:cNvSpPr>
            <a:spLocks noGrp="1"/>
          </p:cNvSpPr>
          <p:nvPr>
            <p:ph type="sldNum" sz="quarter" idx="5"/>
          </p:nvPr>
        </p:nvSpPr>
        <p:spPr bwMode="auto">
          <a:noFill/>
          <a:ln>
            <a:miter lim="800000"/>
            <a:headEnd/>
            <a:tailEnd/>
          </a:ln>
        </p:spPr>
        <p:txBody>
          <a:bodyPr/>
          <a:lstStyle/>
          <a:p>
            <a:fld id="{3C0C5F49-2B22-47CA-9669-046C1D789857}" type="slidenum">
              <a:rPr lang="en-GB"/>
              <a:pPr/>
              <a:t>7</a:t>
            </a:fld>
            <a:endParaRPr lang="en-GB"/>
          </a:p>
        </p:txBody>
      </p:sp>
    </p:spTree>
    <p:extLst>
      <p:ext uri="{BB962C8B-B14F-4D97-AF65-F5344CB8AC3E}">
        <p14:creationId xmlns:p14="http://schemas.microsoft.com/office/powerpoint/2010/main" val="2286197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1100">
              <a:ea typeface="ＭＳ Ｐゴシック" charset="-128"/>
            </a:endParaRPr>
          </a:p>
        </p:txBody>
      </p:sp>
      <p:sp>
        <p:nvSpPr>
          <p:cNvPr id="31748" name="Slide Number Placeholder 3"/>
          <p:cNvSpPr>
            <a:spLocks noGrp="1"/>
          </p:cNvSpPr>
          <p:nvPr>
            <p:ph type="sldNum" sz="quarter" idx="5"/>
          </p:nvPr>
        </p:nvSpPr>
        <p:spPr bwMode="auto">
          <a:noFill/>
          <a:ln>
            <a:miter lim="800000"/>
            <a:headEnd/>
            <a:tailEnd/>
          </a:ln>
        </p:spPr>
        <p:txBody>
          <a:bodyPr/>
          <a:lstStyle/>
          <a:p>
            <a:fld id="{63033D41-0FAF-4568-822B-6394F57D74F2}" type="slidenum">
              <a:rPr lang="en-GB"/>
              <a:pPr/>
              <a:t>10</a:t>
            </a:fld>
            <a:endParaRPr lang="en-GB"/>
          </a:p>
        </p:txBody>
      </p:sp>
    </p:spTree>
    <p:extLst>
      <p:ext uri="{BB962C8B-B14F-4D97-AF65-F5344CB8AC3E}">
        <p14:creationId xmlns:p14="http://schemas.microsoft.com/office/powerpoint/2010/main" val="2012208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10E7C63-B065-4012-A619-0A68B9D7D249}" type="datetimeFigureOut">
              <a:rPr lang="en-GB" smtClean="0"/>
              <a:pPr/>
              <a:t>04/09/2020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DAA0DF-73CC-4941-95CD-7AAC67F1C9E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10E7C63-B065-4012-A619-0A68B9D7D249}" type="datetimeFigureOut">
              <a:rPr lang="en-GB" smtClean="0"/>
              <a:pPr/>
              <a:t>04/09/2020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DAA0DF-73CC-4941-95CD-7AAC67F1C9E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10E7C63-B065-4012-A619-0A68B9D7D249}" type="datetimeFigureOut">
              <a:rPr lang="en-GB" smtClean="0"/>
              <a:pPr/>
              <a:t>04/09/2020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DAA0DF-73CC-4941-95CD-7AAC67F1C9ED}"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10E7C63-B065-4012-A619-0A68B9D7D249}" type="datetimeFigureOut">
              <a:rPr lang="en-GB" smtClean="0"/>
              <a:pPr/>
              <a:t>04/09/2020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DAA0DF-73CC-4941-95CD-7AAC67F1C9E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0E7C63-B065-4012-A619-0A68B9D7D249}" type="datetimeFigureOut">
              <a:rPr lang="en-GB" smtClean="0"/>
              <a:pPr/>
              <a:t>04/09/2020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DAA0DF-73CC-4941-95CD-7AAC67F1C9E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10E7C63-B065-4012-A619-0A68B9D7D249}" type="datetimeFigureOut">
              <a:rPr lang="en-GB" smtClean="0"/>
              <a:pPr/>
              <a:t>04/09/2020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DAA0DF-73CC-4941-95CD-7AAC67F1C9E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10E7C63-B065-4012-A619-0A68B9D7D249}" type="datetimeFigureOut">
              <a:rPr lang="en-GB" smtClean="0"/>
              <a:pPr/>
              <a:t>04/09/2020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DAA0DF-73CC-4941-95CD-7AAC67F1C9E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10E7C63-B065-4012-A619-0A68B9D7D249}" type="datetimeFigureOut">
              <a:rPr lang="en-GB" smtClean="0"/>
              <a:pPr/>
              <a:t>04/09/2020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DAA0DF-73CC-4941-95CD-7AAC67F1C9E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0E7C63-B065-4012-A619-0A68B9D7D249}" type="datetimeFigureOut">
              <a:rPr lang="en-GB" smtClean="0"/>
              <a:pPr/>
              <a:t>04/09/2020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DAA0DF-73CC-4941-95CD-7AAC67F1C9E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0E7C63-B065-4012-A619-0A68B9D7D249}" type="datetimeFigureOut">
              <a:rPr lang="en-GB" smtClean="0"/>
              <a:pPr/>
              <a:t>04/09/2020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DAA0DF-73CC-4941-95CD-7AAC67F1C9E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0E7C63-B065-4012-A619-0A68B9D7D249}" type="datetimeFigureOut">
              <a:rPr lang="en-GB" smtClean="0"/>
              <a:pPr/>
              <a:t>04/09/2020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DAA0DF-73CC-4941-95CD-7AAC67F1C9E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0E7C63-B065-4012-A619-0A68B9D7D249}" type="datetimeFigureOut">
              <a:rPr lang="en-GB" smtClean="0"/>
              <a:pPr/>
              <a:t>04/09/2020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DAA0DF-73CC-4941-95CD-7AAC67F1C9E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mailto:c.c.rotinhas@Exeter.ac.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s://economicsnetwork.ac.uk/handbook/groupwor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hyperlink" Target="mailto:c.cortinhas@Exeter.ac.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77"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771800" y="1340768"/>
            <a:ext cx="6120680" cy="830997"/>
          </a:xfrm>
          <a:prstGeom prst="rect">
            <a:avLst/>
          </a:prstGeom>
          <a:noFill/>
        </p:spPr>
        <p:txBody>
          <a:bodyPr wrap="square" rtlCol="0">
            <a:spAutoFit/>
          </a:bodyPr>
          <a:lstStyle/>
          <a:p>
            <a:pPr algn="ctr"/>
            <a:r>
              <a:rPr lang="en-GB" sz="2800" dirty="0">
                <a:ln w="0"/>
                <a:solidFill>
                  <a:srgbClr val="C00000"/>
                </a:solidFill>
                <a:effectLst>
                  <a:outerShdw blurRad="38100" dist="25400" dir="5400000" algn="ctr" rotWithShape="0">
                    <a:srgbClr val="6E747A">
                      <a:alpha val="43000"/>
                    </a:srgbClr>
                  </a:outerShdw>
                </a:effectLst>
              </a:rPr>
              <a:t>Group work in an Economics Degree? </a:t>
            </a:r>
          </a:p>
          <a:p>
            <a:pPr algn="ctr"/>
            <a:r>
              <a:rPr lang="en-GB" dirty="0">
                <a:ln w="0"/>
                <a:solidFill>
                  <a:srgbClr val="C00000"/>
                </a:solidFill>
                <a:effectLst>
                  <a:outerShdw blurRad="38100" dist="25400" dir="5400000" algn="ctr" rotWithShape="0">
                    <a:srgbClr val="6E747A">
                      <a:alpha val="43000"/>
                    </a:srgbClr>
                  </a:outerShdw>
                </a:effectLst>
              </a:rPr>
              <a:t>You must be mad!</a:t>
            </a:r>
            <a:endParaRPr lang="en-GB" sz="2800" dirty="0">
              <a:ln w="0"/>
              <a:solidFill>
                <a:srgbClr val="C00000"/>
              </a:solidFill>
              <a:effectLst>
                <a:outerShdw blurRad="38100" dist="25400" dir="5400000" algn="ctr" rotWithShape="0">
                  <a:srgbClr val="6E747A">
                    <a:alpha val="43000"/>
                  </a:srgbClr>
                </a:outerShdw>
              </a:effectLst>
            </a:endParaRPr>
          </a:p>
        </p:txBody>
      </p:sp>
      <p:sp>
        <p:nvSpPr>
          <p:cNvPr id="3" name="TextBox 2">
            <a:extLst>
              <a:ext uri="{FF2B5EF4-FFF2-40B4-BE49-F238E27FC236}">
                <a16:creationId xmlns:a16="http://schemas.microsoft.com/office/drawing/2014/main" id="{F50092AC-C4E6-F84E-9679-5C5A760B025C}"/>
              </a:ext>
            </a:extLst>
          </p:cNvPr>
          <p:cNvSpPr txBox="1"/>
          <p:nvPr/>
        </p:nvSpPr>
        <p:spPr>
          <a:xfrm>
            <a:off x="4788024" y="147164"/>
            <a:ext cx="4104456" cy="830997"/>
          </a:xfrm>
          <a:prstGeom prst="rect">
            <a:avLst/>
          </a:prstGeom>
          <a:solidFill>
            <a:schemeClr val="bg1">
              <a:lumMod val="75000"/>
            </a:schemeClr>
          </a:solidFill>
        </p:spPr>
        <p:txBody>
          <a:bodyPr wrap="square" rtlCol="0">
            <a:spAutoFit/>
          </a:bodyPr>
          <a:lstStyle/>
          <a:p>
            <a:pPr algn="ctr"/>
            <a:r>
              <a:rPr lang="en-US" sz="2400" dirty="0"/>
              <a:t>Carlos </a:t>
            </a:r>
            <a:r>
              <a:rPr lang="en-US" sz="2400" dirty="0" err="1"/>
              <a:t>Cortinhas</a:t>
            </a:r>
            <a:endParaRPr lang="en-US" sz="2400" dirty="0"/>
          </a:p>
          <a:p>
            <a:pPr algn="ctr"/>
            <a:r>
              <a:rPr lang="en-US" sz="2400" dirty="0">
                <a:hlinkClick r:id="rId4"/>
              </a:rPr>
              <a:t>c.cortinhas@exeter.ac.uk</a:t>
            </a:r>
            <a:r>
              <a:rPr lang="en-US" sz="2400" dirty="0"/>
              <a:t> </a:t>
            </a:r>
          </a:p>
        </p:txBody>
      </p:sp>
      <p:pic>
        <p:nvPicPr>
          <p:cNvPr id="5122" name="Picture 2" descr="University of Exeter Business School Accreditations">
            <a:extLst>
              <a:ext uri="{FF2B5EF4-FFF2-40B4-BE49-F238E27FC236}">
                <a16:creationId xmlns:a16="http://schemas.microsoft.com/office/drawing/2014/main" id="{459F7D2C-879B-6B47-86F0-702BDFD35E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712" y="6494756"/>
            <a:ext cx="5688856" cy="413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253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588" y="0"/>
            <a:ext cx="9142412" cy="1730375"/>
          </a:xfrm>
          <a:prstGeom prst="rect">
            <a:avLst/>
          </a:prstGeom>
          <a:solidFill>
            <a:srgbClr val="7615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761554"/>
              </a:solidFill>
            </a:endParaRPr>
          </a:p>
        </p:txBody>
      </p:sp>
      <p:pic>
        <p:nvPicPr>
          <p:cNvPr id="16388" name="Picture 11"/>
          <p:cNvPicPr>
            <a:picLocks noChangeAspect="1"/>
          </p:cNvPicPr>
          <p:nvPr/>
        </p:nvPicPr>
        <p:blipFill>
          <a:blip r:embed="rId3" cstate="print"/>
          <a:srcRect/>
          <a:stretch>
            <a:fillRect/>
          </a:stretch>
        </p:blipFill>
        <p:spPr bwMode="auto">
          <a:xfrm>
            <a:off x="0" y="5838825"/>
            <a:ext cx="9144000" cy="1028700"/>
          </a:xfrm>
          <a:prstGeom prst="rect">
            <a:avLst/>
          </a:prstGeom>
          <a:noFill/>
          <a:ln w="9525">
            <a:noFill/>
            <a:miter lim="800000"/>
            <a:headEnd/>
            <a:tailEnd/>
          </a:ln>
        </p:spPr>
      </p:pic>
      <p:sp>
        <p:nvSpPr>
          <p:cNvPr id="6" name="TextBox 5"/>
          <p:cNvSpPr txBox="1"/>
          <p:nvPr/>
        </p:nvSpPr>
        <p:spPr>
          <a:xfrm>
            <a:off x="311149" y="1662678"/>
            <a:ext cx="8568952" cy="4163447"/>
          </a:xfrm>
          <a:prstGeom prst="rect">
            <a:avLst/>
          </a:prstGeom>
          <a:noFill/>
        </p:spPr>
        <p:txBody>
          <a:bodyPr wrap="square" rtlCol="0">
            <a:spAutoFit/>
          </a:bodyPr>
          <a:lstStyle/>
          <a:p>
            <a:pPr marL="342000" indent="-342000">
              <a:lnSpc>
                <a:spcPct val="200000"/>
              </a:lnSpc>
              <a:buClr>
                <a:srgbClr val="761554"/>
              </a:buClr>
            </a:pPr>
            <a:r>
              <a:rPr lang="en-GB" sz="2800" dirty="0">
                <a:solidFill>
                  <a:srgbClr val="808080"/>
                </a:solidFill>
                <a:latin typeface="Arial" charset="0"/>
              </a:rPr>
              <a:t>A good starting point might be the chapter on Group Work and Assessment (although it is a bit old) in the Handbook for Economic Lecturers of the Economics Network:</a:t>
            </a:r>
          </a:p>
          <a:p>
            <a:pPr marL="342000" indent="-342000">
              <a:lnSpc>
                <a:spcPct val="200000"/>
              </a:lnSpc>
              <a:buClr>
                <a:srgbClr val="761554"/>
              </a:buClr>
            </a:pPr>
            <a:r>
              <a:rPr lang="en-GB" sz="2400" dirty="0">
                <a:solidFill>
                  <a:srgbClr val="808080"/>
                </a:solidFill>
                <a:latin typeface="Arial" pitchFamily="34" charset="0"/>
                <a:cs typeface="Arial" pitchFamily="34" charset="0"/>
                <a:hlinkClick r:id="rId4"/>
              </a:rPr>
              <a:t>https://economicsnetwork.ac.uk/handbook/groupwork/</a:t>
            </a:r>
            <a:r>
              <a:rPr lang="en-GB" sz="2400" dirty="0">
                <a:solidFill>
                  <a:srgbClr val="808080"/>
                </a:solidFill>
                <a:latin typeface="Arial" pitchFamily="34" charset="0"/>
                <a:cs typeface="Arial" pitchFamily="34" charset="0"/>
              </a:rPr>
              <a:t> </a:t>
            </a:r>
          </a:p>
        </p:txBody>
      </p:sp>
      <p:sp>
        <p:nvSpPr>
          <p:cNvPr id="10" name="Text Box 3"/>
          <p:cNvSpPr txBox="1">
            <a:spLocks noChangeArrowheads="1"/>
          </p:cNvSpPr>
          <p:nvPr/>
        </p:nvSpPr>
        <p:spPr bwMode="auto">
          <a:xfrm>
            <a:off x="311149" y="552547"/>
            <a:ext cx="88328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600" b="1" dirty="0">
                <a:solidFill>
                  <a:srgbClr val="FFFFFF"/>
                </a:solidFill>
                <a:latin typeface="Arial" pitchFamily="34" charset="0"/>
                <a:cs typeface="Arial" pitchFamily="34" charset="0"/>
              </a:rPr>
              <a:t>Literature on Group Work</a:t>
            </a:r>
          </a:p>
        </p:txBody>
      </p:sp>
      <p:pic>
        <p:nvPicPr>
          <p:cNvPr id="8" name="Picture 7" descr="1.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3800" y="5838825"/>
            <a:ext cx="2870200" cy="1016000"/>
          </a:xfrm>
          <a:prstGeom prst="rect">
            <a:avLst/>
          </a:prstGeom>
        </p:spPr>
      </p:pic>
    </p:spTree>
    <p:extLst>
      <p:ext uri="{BB962C8B-B14F-4D97-AF65-F5344CB8AC3E}">
        <p14:creationId xmlns:p14="http://schemas.microsoft.com/office/powerpoint/2010/main" val="244119189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2412" cy="17303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 name="Picture 11"/>
          <p:cNvPicPr>
            <a:picLocks noChangeAspect="1"/>
          </p:cNvPicPr>
          <p:nvPr/>
        </p:nvPicPr>
        <p:blipFill>
          <a:blip r:embed="rId2" cstate="print"/>
          <a:srcRect/>
          <a:stretch>
            <a:fillRect/>
          </a:stretch>
        </p:blipFill>
        <p:spPr bwMode="auto">
          <a:xfrm>
            <a:off x="0" y="5838825"/>
            <a:ext cx="9144000" cy="1028700"/>
          </a:xfrm>
          <a:prstGeom prst="rect">
            <a:avLst/>
          </a:prstGeom>
          <a:noFill/>
          <a:ln w="9525">
            <a:noFill/>
            <a:miter lim="800000"/>
            <a:headEnd/>
            <a:tailEnd/>
          </a:ln>
        </p:spPr>
      </p:pic>
      <p:sp>
        <p:nvSpPr>
          <p:cNvPr id="12" name="Text Box 3"/>
          <p:cNvSpPr txBox="1">
            <a:spLocks noChangeArrowheads="1"/>
          </p:cNvSpPr>
          <p:nvPr/>
        </p:nvSpPr>
        <p:spPr bwMode="auto">
          <a:xfrm>
            <a:off x="341443" y="542021"/>
            <a:ext cx="88328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600" b="1" dirty="0">
                <a:solidFill>
                  <a:srgbClr val="FFFFFF"/>
                </a:solidFill>
                <a:latin typeface="Arial" pitchFamily="34" charset="0"/>
                <a:cs typeface="Arial" pitchFamily="34" charset="0"/>
              </a:rPr>
              <a:t>Final remarks</a:t>
            </a:r>
          </a:p>
        </p:txBody>
      </p:sp>
      <p:pic>
        <p:nvPicPr>
          <p:cNvPr id="1026" name="Picture 2" descr="\\isad.isadroot.ex.ac.uk\UOE\User\My Pictures\ug_prog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5542" y="5851919"/>
            <a:ext cx="2148458" cy="10111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1743469"/>
            <a:ext cx="8640960" cy="3847207"/>
          </a:xfrm>
          <a:prstGeom prst="rect">
            <a:avLst/>
          </a:prstGeom>
          <a:noFill/>
        </p:spPr>
        <p:txBody>
          <a:bodyPr wrap="square" rtlCol="0">
            <a:spAutoFit/>
          </a:bodyPr>
          <a:lstStyle/>
          <a:p>
            <a:pPr marL="342900" indent="-342900">
              <a:buClr>
                <a:srgbClr val="D23C7F"/>
              </a:buClr>
              <a:buFont typeface="Arial" panose="020B0604020202020204" pitchFamily="34" charset="0"/>
              <a:buChar char="•"/>
            </a:pPr>
            <a:r>
              <a:rPr lang="en-US" b="1" dirty="0">
                <a:solidFill>
                  <a:srgbClr val="808080"/>
                </a:solidFill>
                <a:latin typeface="Arial" charset="0"/>
              </a:rPr>
              <a:t>This presentation describes my personal view on how Group Work should be structured</a:t>
            </a:r>
          </a:p>
          <a:p>
            <a:pPr marL="342900" indent="-342900">
              <a:buClr>
                <a:srgbClr val="D23C7F"/>
              </a:buClr>
              <a:buFont typeface="Arial" panose="020B0604020202020204" pitchFamily="34" charset="0"/>
              <a:buChar char="•"/>
            </a:pPr>
            <a:endParaRPr lang="en-US" sz="1600" b="1" dirty="0">
              <a:solidFill>
                <a:srgbClr val="808080"/>
              </a:solidFill>
              <a:latin typeface="Arial" charset="0"/>
            </a:endParaRPr>
          </a:p>
          <a:p>
            <a:pPr marL="342900" indent="-342900">
              <a:buClr>
                <a:srgbClr val="D23C7F"/>
              </a:buClr>
              <a:buFont typeface="Arial" panose="020B0604020202020204" pitchFamily="34" charset="0"/>
              <a:buChar char="•"/>
            </a:pPr>
            <a:r>
              <a:rPr lang="en-US" sz="1600" b="1" dirty="0">
                <a:solidFill>
                  <a:srgbClr val="808080"/>
                </a:solidFill>
                <a:latin typeface="Arial" charset="0"/>
              </a:rPr>
              <a:t>This does not, therefore, comprehensively describe everything about this topic. There are many other ways, for example, to deal with Free-Riding like using peer-marking, </a:t>
            </a:r>
            <a:r>
              <a:rPr lang="en-US" sz="1600" b="1" i="1" dirty="0" err="1">
                <a:solidFill>
                  <a:srgbClr val="808080"/>
                </a:solidFill>
                <a:latin typeface="Arial" charset="0"/>
              </a:rPr>
              <a:t>vivas</a:t>
            </a:r>
            <a:r>
              <a:rPr lang="en-US" sz="1600" b="1" dirty="0">
                <a:solidFill>
                  <a:srgbClr val="808080"/>
                </a:solidFill>
                <a:latin typeface="Arial" charset="0"/>
              </a:rPr>
              <a:t>, etc.</a:t>
            </a:r>
          </a:p>
          <a:p>
            <a:pPr marL="342900" indent="-342900">
              <a:buClr>
                <a:srgbClr val="D23C7F"/>
              </a:buClr>
              <a:buFont typeface="Arial" panose="020B0604020202020204" pitchFamily="34" charset="0"/>
              <a:buChar char="•"/>
            </a:pPr>
            <a:endParaRPr lang="en-US" sz="1600" b="1" dirty="0">
              <a:solidFill>
                <a:srgbClr val="808080"/>
              </a:solidFill>
              <a:latin typeface="Arial" charset="0"/>
            </a:endParaRPr>
          </a:p>
          <a:p>
            <a:pPr marL="342900" indent="-342900">
              <a:buClr>
                <a:srgbClr val="D23C7F"/>
              </a:buClr>
              <a:buFont typeface="Arial" panose="020B0604020202020204" pitchFamily="34" charset="0"/>
              <a:buChar char="•"/>
            </a:pPr>
            <a:r>
              <a:rPr lang="en-US" sz="1600" b="1" dirty="0">
                <a:solidFill>
                  <a:srgbClr val="808080"/>
                </a:solidFill>
                <a:latin typeface="Arial" charset="0"/>
              </a:rPr>
              <a:t>I have the expectation that not everything will work well the first time around and that incremental improvements will be needed in future years – I will explain this to students and ask them to understand this is a worthwhile journey.</a:t>
            </a:r>
          </a:p>
          <a:p>
            <a:pPr marL="342900" indent="-342900">
              <a:buClr>
                <a:srgbClr val="D23C7F"/>
              </a:buClr>
              <a:buFont typeface="Arial" panose="020B0604020202020204" pitchFamily="34" charset="0"/>
              <a:buChar char="•"/>
            </a:pPr>
            <a:endParaRPr lang="en-US" sz="1600" b="1" dirty="0">
              <a:solidFill>
                <a:srgbClr val="808080"/>
              </a:solidFill>
              <a:latin typeface="Arial" charset="0"/>
            </a:endParaRPr>
          </a:p>
          <a:p>
            <a:pPr marL="342900" indent="-342900">
              <a:buClr>
                <a:srgbClr val="D23C7F"/>
              </a:buClr>
              <a:buFont typeface="Arial" panose="020B0604020202020204" pitchFamily="34" charset="0"/>
              <a:buChar char="•"/>
            </a:pPr>
            <a:r>
              <a:rPr lang="en-US" sz="1600" b="1" dirty="0">
                <a:solidFill>
                  <a:srgbClr val="808080"/>
                </a:solidFill>
                <a:latin typeface="Arial" charset="0"/>
              </a:rPr>
              <a:t>Despite the many challenges and additional workload, I believe it will be worth doing – With </a:t>
            </a:r>
            <a:r>
              <a:rPr lang="en-US" sz="1600" b="1" dirty="0" err="1">
                <a:solidFill>
                  <a:srgbClr val="808080"/>
                </a:solidFill>
                <a:latin typeface="Arial" charset="0"/>
              </a:rPr>
              <a:t>Covid</a:t>
            </a:r>
            <a:r>
              <a:rPr lang="en-US" sz="1600" b="1" dirty="0">
                <a:solidFill>
                  <a:srgbClr val="808080"/>
                </a:solidFill>
                <a:latin typeface="Arial" charset="0"/>
              </a:rPr>
              <a:t>, we all have to work on finding ways to develop a class identity and provide students with a good student experience – otherwise many will drop out or not accept to pay the fees – ultimately our jobs depend on this!</a:t>
            </a:r>
            <a:endParaRPr lang="en-US" sz="1600" b="1" dirty="0">
              <a:solidFill>
                <a:srgbClr val="FF0000"/>
              </a:solidFill>
              <a:latin typeface="Arial" charset="0"/>
            </a:endParaRPr>
          </a:p>
        </p:txBody>
      </p:sp>
    </p:spTree>
    <p:extLst>
      <p:ext uri="{BB962C8B-B14F-4D97-AF65-F5344CB8AC3E}">
        <p14:creationId xmlns:p14="http://schemas.microsoft.com/office/powerpoint/2010/main" val="3890268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8" y="0"/>
            <a:ext cx="9142412" cy="17303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 name="Picture 11"/>
          <p:cNvPicPr>
            <a:picLocks noChangeAspect="1"/>
          </p:cNvPicPr>
          <p:nvPr/>
        </p:nvPicPr>
        <p:blipFill>
          <a:blip r:embed="rId2" cstate="print"/>
          <a:srcRect/>
          <a:stretch>
            <a:fillRect/>
          </a:stretch>
        </p:blipFill>
        <p:spPr bwMode="auto">
          <a:xfrm>
            <a:off x="0" y="5838825"/>
            <a:ext cx="9144000" cy="1028700"/>
          </a:xfrm>
          <a:prstGeom prst="rect">
            <a:avLst/>
          </a:prstGeom>
          <a:noFill/>
          <a:ln w="9525">
            <a:noFill/>
            <a:miter lim="800000"/>
            <a:headEnd/>
            <a:tailEnd/>
          </a:ln>
        </p:spPr>
      </p:pic>
      <p:sp>
        <p:nvSpPr>
          <p:cNvPr id="12" name="Text Box 3"/>
          <p:cNvSpPr txBox="1">
            <a:spLocks noChangeArrowheads="1"/>
          </p:cNvSpPr>
          <p:nvPr/>
        </p:nvSpPr>
        <p:spPr bwMode="auto">
          <a:xfrm>
            <a:off x="3491880" y="572799"/>
            <a:ext cx="24754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200" b="1" dirty="0">
                <a:solidFill>
                  <a:srgbClr val="FFFFFF"/>
                </a:solidFill>
                <a:latin typeface="Arial" pitchFamily="34" charset="0"/>
                <a:cs typeface="Arial" pitchFamily="34" charset="0"/>
              </a:rPr>
              <a:t>Thank you!</a:t>
            </a:r>
          </a:p>
        </p:txBody>
      </p:sp>
      <p:pic>
        <p:nvPicPr>
          <p:cNvPr id="7" name="Picture 6" descr="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3800" y="5838825"/>
            <a:ext cx="2870200" cy="1016000"/>
          </a:xfrm>
          <a:prstGeom prst="rect">
            <a:avLst/>
          </a:prstGeom>
        </p:spPr>
      </p:pic>
      <p:sp>
        <p:nvSpPr>
          <p:cNvPr id="2" name="TextBox 1"/>
          <p:cNvSpPr txBox="1"/>
          <p:nvPr/>
        </p:nvSpPr>
        <p:spPr>
          <a:xfrm>
            <a:off x="1241630" y="3149722"/>
            <a:ext cx="6660740" cy="1323439"/>
          </a:xfrm>
          <a:prstGeom prst="rect">
            <a:avLst/>
          </a:prstGeom>
          <a:noFill/>
        </p:spPr>
        <p:txBody>
          <a:bodyPr wrap="square" rtlCol="0">
            <a:spAutoFit/>
          </a:bodyPr>
          <a:lstStyle/>
          <a:p>
            <a:pPr algn="ctr"/>
            <a:r>
              <a:rPr lang="en-GB" sz="1600" b="1" dirty="0">
                <a:solidFill>
                  <a:srgbClr val="808080"/>
                </a:solidFill>
                <a:latin typeface="Arial" charset="0"/>
              </a:rPr>
              <a:t>Questions and/or comments welcome:</a:t>
            </a:r>
          </a:p>
          <a:p>
            <a:pPr algn="ctr"/>
            <a:endParaRPr lang="en-GB" sz="1600" b="1" dirty="0">
              <a:solidFill>
                <a:srgbClr val="808080"/>
              </a:solidFill>
              <a:latin typeface="Arial" charset="0"/>
            </a:endParaRPr>
          </a:p>
          <a:p>
            <a:pPr algn="ctr"/>
            <a:r>
              <a:rPr lang="en-GB" sz="1600" b="1" dirty="0">
                <a:solidFill>
                  <a:srgbClr val="808080"/>
                </a:solidFill>
                <a:latin typeface="Arial" charset="0"/>
                <a:hlinkClick r:id="rId4"/>
              </a:rPr>
              <a:t>c.cortinhas@exeter.ac.uk</a:t>
            </a:r>
            <a:endParaRPr lang="en-GB" sz="1600" b="1" dirty="0">
              <a:solidFill>
                <a:srgbClr val="808080"/>
              </a:solidFill>
              <a:latin typeface="Arial" charset="0"/>
            </a:endParaRPr>
          </a:p>
          <a:p>
            <a:pPr algn="ctr"/>
            <a:endParaRPr lang="en-GB" sz="1600" b="1" dirty="0">
              <a:solidFill>
                <a:srgbClr val="808080"/>
              </a:solidFill>
              <a:latin typeface="Arial" charset="0"/>
            </a:endParaRPr>
          </a:p>
          <a:p>
            <a:pPr algn="ctr"/>
            <a:endParaRPr lang="en-GB" sz="1600" dirty="0">
              <a:solidFill>
                <a:srgbClr val="808080"/>
              </a:solidFill>
              <a:latin typeface="Arial" charset="0"/>
            </a:endParaRPr>
          </a:p>
        </p:txBody>
      </p:sp>
    </p:spTree>
    <p:extLst>
      <p:ext uri="{BB962C8B-B14F-4D97-AF65-F5344CB8AC3E}">
        <p14:creationId xmlns:p14="http://schemas.microsoft.com/office/powerpoint/2010/main" val="1908500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2412" cy="17303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 name="Picture 11"/>
          <p:cNvPicPr>
            <a:picLocks noChangeAspect="1"/>
          </p:cNvPicPr>
          <p:nvPr/>
        </p:nvPicPr>
        <p:blipFill>
          <a:blip r:embed="rId2" cstate="print"/>
          <a:srcRect/>
          <a:stretch>
            <a:fillRect/>
          </a:stretch>
        </p:blipFill>
        <p:spPr bwMode="auto">
          <a:xfrm>
            <a:off x="0" y="5838825"/>
            <a:ext cx="9144000" cy="1028700"/>
          </a:xfrm>
          <a:prstGeom prst="rect">
            <a:avLst/>
          </a:prstGeom>
          <a:noFill/>
          <a:ln w="9525">
            <a:noFill/>
            <a:miter lim="800000"/>
            <a:headEnd/>
            <a:tailEnd/>
          </a:ln>
        </p:spPr>
      </p:pic>
      <p:sp>
        <p:nvSpPr>
          <p:cNvPr id="12" name="Text Box 3"/>
          <p:cNvSpPr txBox="1">
            <a:spLocks noChangeArrowheads="1"/>
          </p:cNvSpPr>
          <p:nvPr/>
        </p:nvSpPr>
        <p:spPr bwMode="auto">
          <a:xfrm>
            <a:off x="311149" y="552547"/>
            <a:ext cx="88328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600" b="1" dirty="0">
                <a:solidFill>
                  <a:srgbClr val="FFFFFF"/>
                </a:solidFill>
                <a:latin typeface="Arial" pitchFamily="34" charset="0"/>
                <a:cs typeface="Arial" pitchFamily="34" charset="0"/>
              </a:rPr>
              <a:t>Introduction</a:t>
            </a:r>
          </a:p>
        </p:txBody>
      </p:sp>
      <p:pic>
        <p:nvPicPr>
          <p:cNvPr id="6" name="Picture 5" descr="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3800" y="5838825"/>
            <a:ext cx="2870200" cy="1016000"/>
          </a:xfrm>
          <a:prstGeom prst="rect">
            <a:avLst/>
          </a:prstGeom>
        </p:spPr>
      </p:pic>
      <p:sp>
        <p:nvSpPr>
          <p:cNvPr id="2" name="TextBox 1"/>
          <p:cNvSpPr txBox="1"/>
          <p:nvPr/>
        </p:nvSpPr>
        <p:spPr>
          <a:xfrm>
            <a:off x="538758" y="1961469"/>
            <a:ext cx="8064896" cy="3693319"/>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The move to blended/online learning is creating enormous challenges in terms teaching (among many other things):</a:t>
            </a:r>
          </a:p>
          <a:p>
            <a:endParaRPr lang="en-GB"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dirty="0">
                <a:latin typeface="Arial" panose="020B0604020202020204" pitchFamily="34" charset="0"/>
                <a:cs typeface="Arial" panose="020B0604020202020204" pitchFamily="34" charset="0"/>
              </a:rPr>
              <a:t>A particular area of concern for me is: How we can ensure a sense of community and provide a good student experience in cohorts that are not meeting face-to-face?</a:t>
            </a:r>
          </a:p>
          <a:p>
            <a:pPr marL="285750" indent="-285750">
              <a:buFont typeface="Arial" panose="020B0604020202020204" pitchFamily="34" charset="0"/>
              <a:buChar char="•"/>
            </a:pPr>
            <a:endParaRPr lang="en-GB" b="1" dirty="0">
              <a:solidFill>
                <a:schemeClr val="accent1">
                  <a:lumMod val="7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dirty="0">
                <a:solidFill>
                  <a:schemeClr val="accent1">
                    <a:lumMod val="75000"/>
                  </a:schemeClr>
                </a:solidFill>
                <a:latin typeface="Arial" panose="020B0604020202020204" pitchFamily="34" charset="0"/>
                <a:cs typeface="Arial" panose="020B0604020202020204" pitchFamily="34" charset="0"/>
              </a:rPr>
              <a:t>We know that completion rates on MOOCs are extremely low (most tend to be less than 5%) – one of the reasons (arguably) is the sense of isolation and lack of a sense of community among participants.</a:t>
            </a:r>
          </a:p>
          <a:p>
            <a:pPr marL="285750" indent="-285750">
              <a:buFont typeface="Arial" panose="020B0604020202020204" pitchFamily="34" charset="0"/>
              <a:buChar char="•"/>
            </a:pPr>
            <a:endParaRPr lang="en-GB"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dirty="0">
                <a:latin typeface="Arial" panose="020B0604020202020204" pitchFamily="34" charset="0"/>
                <a:cs typeface="Arial" panose="020B0604020202020204" pitchFamily="34" charset="0"/>
              </a:rPr>
              <a:t>I have decided to introduce a summative Group Work task to try and address some of those challenges…</a:t>
            </a:r>
          </a:p>
        </p:txBody>
      </p:sp>
    </p:spTree>
    <p:extLst>
      <p:ext uri="{BB962C8B-B14F-4D97-AF65-F5344CB8AC3E}">
        <p14:creationId xmlns:p14="http://schemas.microsoft.com/office/powerpoint/2010/main" val="38609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2412" cy="17303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 name="Picture 11"/>
          <p:cNvPicPr>
            <a:picLocks noChangeAspect="1"/>
          </p:cNvPicPr>
          <p:nvPr/>
        </p:nvPicPr>
        <p:blipFill>
          <a:blip r:embed="rId2" cstate="print"/>
          <a:srcRect/>
          <a:stretch>
            <a:fillRect/>
          </a:stretch>
        </p:blipFill>
        <p:spPr bwMode="auto">
          <a:xfrm>
            <a:off x="0" y="5838825"/>
            <a:ext cx="9144000" cy="1028700"/>
          </a:xfrm>
          <a:prstGeom prst="rect">
            <a:avLst/>
          </a:prstGeom>
          <a:noFill/>
          <a:ln w="9525">
            <a:noFill/>
            <a:miter lim="800000"/>
            <a:headEnd/>
            <a:tailEnd/>
          </a:ln>
        </p:spPr>
      </p:pic>
      <p:sp>
        <p:nvSpPr>
          <p:cNvPr id="12" name="Text Box 3"/>
          <p:cNvSpPr txBox="1">
            <a:spLocks noChangeArrowheads="1"/>
          </p:cNvSpPr>
          <p:nvPr/>
        </p:nvSpPr>
        <p:spPr bwMode="auto">
          <a:xfrm>
            <a:off x="309561" y="126523"/>
            <a:ext cx="883285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3600" b="1" dirty="0">
                <a:solidFill>
                  <a:srgbClr val="FFFFFF"/>
                </a:solidFill>
                <a:latin typeface="Arial" pitchFamily="34" charset="0"/>
                <a:cs typeface="Arial" pitchFamily="34" charset="0"/>
              </a:rPr>
              <a:t>Group Work in Economics? </a:t>
            </a:r>
          </a:p>
          <a:p>
            <a:pPr algn="ctr" eaLnBrk="1" hangingPunct="1">
              <a:spcBef>
                <a:spcPct val="50000"/>
              </a:spcBef>
            </a:pPr>
            <a:r>
              <a:rPr lang="en-US" sz="3600" b="1" dirty="0">
                <a:solidFill>
                  <a:srgbClr val="FFFFFF"/>
                </a:solidFill>
                <a:latin typeface="Arial" pitchFamily="34" charset="0"/>
                <a:cs typeface="Arial" pitchFamily="34" charset="0"/>
              </a:rPr>
              <a:t>I must be mad!</a:t>
            </a:r>
          </a:p>
        </p:txBody>
      </p:sp>
      <p:pic>
        <p:nvPicPr>
          <p:cNvPr id="6" name="Picture 5" descr="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3800" y="5838825"/>
            <a:ext cx="2870200" cy="1016000"/>
          </a:xfrm>
          <a:prstGeom prst="rect">
            <a:avLst/>
          </a:prstGeom>
        </p:spPr>
      </p:pic>
      <p:sp>
        <p:nvSpPr>
          <p:cNvPr id="9" name="TextBox 8">
            <a:extLst>
              <a:ext uri="{FF2B5EF4-FFF2-40B4-BE49-F238E27FC236}">
                <a16:creationId xmlns:a16="http://schemas.microsoft.com/office/drawing/2014/main" id="{E7FA6BD3-B412-DA4B-BDD4-2CACABB28E7A}"/>
              </a:ext>
            </a:extLst>
          </p:cNvPr>
          <p:cNvSpPr txBox="1"/>
          <p:nvPr/>
        </p:nvSpPr>
        <p:spPr>
          <a:xfrm>
            <a:off x="323528" y="1823913"/>
            <a:ext cx="8424936" cy="3970318"/>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I, like many other economic academics never really considered doing this before :</a:t>
            </a:r>
          </a:p>
          <a:p>
            <a:endParaRPr lang="en-GB" b="1" dirty="0">
              <a:latin typeface="Arial" panose="020B0604020202020204" pitchFamily="34" charset="0"/>
              <a:cs typeface="Arial" panose="020B0604020202020204" pitchFamily="34" charset="0"/>
            </a:endParaRPr>
          </a:p>
          <a:p>
            <a:pPr marL="285750" indent="-285750">
              <a:buFontTx/>
              <a:buChar char="-"/>
            </a:pPr>
            <a:r>
              <a:rPr lang="en-GB" b="1" dirty="0">
                <a:latin typeface="Arial" panose="020B0604020202020204" pitchFamily="34" charset="0"/>
                <a:cs typeface="Arial" panose="020B0604020202020204" pitchFamily="34" charset="0"/>
              </a:rPr>
              <a:t>My class sizes tend to be quite large (350+) and I am the only lecturer with just one or two TAs to help with the tutorials so lack of resources is an issue.</a:t>
            </a:r>
          </a:p>
          <a:p>
            <a:pPr marL="285750" indent="-285750">
              <a:buFontTx/>
              <a:buChar char="-"/>
            </a:pPr>
            <a:endParaRPr lang="en-GB" b="1" dirty="0">
              <a:latin typeface="Arial" panose="020B0604020202020204" pitchFamily="34" charset="0"/>
              <a:cs typeface="Arial" panose="020B0604020202020204" pitchFamily="34" charset="0"/>
            </a:endParaRPr>
          </a:p>
          <a:p>
            <a:pPr marL="285750" indent="-285750">
              <a:buFontTx/>
              <a:buChar char="-"/>
            </a:pPr>
            <a:r>
              <a:rPr lang="en-GB" b="1" dirty="0">
                <a:latin typeface="Arial" panose="020B0604020202020204" pitchFamily="34" charset="0"/>
                <a:cs typeface="Arial" panose="020B0604020202020204" pitchFamily="34" charset="0"/>
              </a:rPr>
              <a:t>I am also well aware of all the usual challenges that Group Work brings (increased email traffic, need for conflict resolution, free-riding, etc, etc).</a:t>
            </a:r>
          </a:p>
          <a:p>
            <a:pPr marL="285750" indent="-285750">
              <a:buFontTx/>
              <a:buChar char="-"/>
            </a:pPr>
            <a:endParaRPr lang="en-GB" b="1" dirty="0">
              <a:latin typeface="Arial" panose="020B0604020202020204" pitchFamily="34" charset="0"/>
              <a:cs typeface="Arial" panose="020B0604020202020204" pitchFamily="34" charset="0"/>
            </a:endParaRPr>
          </a:p>
          <a:p>
            <a:pPr marL="285750" indent="-285750">
              <a:buFontTx/>
              <a:buChar char="-"/>
            </a:pPr>
            <a:r>
              <a:rPr lang="en-GB" b="1" dirty="0">
                <a:solidFill>
                  <a:srgbClr val="FF0000"/>
                </a:solidFill>
                <a:latin typeface="Arial" panose="020B0604020202020204" pitchFamily="34" charset="0"/>
                <a:cs typeface="Arial" panose="020B0604020202020204" pitchFamily="34" charset="0"/>
              </a:rPr>
              <a:t>Why do it then? </a:t>
            </a:r>
            <a:r>
              <a:rPr lang="en-GB" b="1" dirty="0">
                <a:latin typeface="Arial" panose="020B0604020202020204" pitchFamily="34" charset="0"/>
                <a:cs typeface="Arial" panose="020B0604020202020204" pitchFamily="34" charset="0"/>
              </a:rPr>
              <a:t>Because of the move to blended learning! Group work should help create a sense of community among group members and help them develop important skills. Without it I fear students will be less engaged with the module.</a:t>
            </a:r>
          </a:p>
        </p:txBody>
      </p:sp>
    </p:spTree>
    <p:extLst>
      <p:ext uri="{BB962C8B-B14F-4D97-AF65-F5344CB8AC3E}">
        <p14:creationId xmlns:p14="http://schemas.microsoft.com/office/powerpoint/2010/main" val="176025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2412" cy="17303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 name="Picture 11"/>
          <p:cNvPicPr>
            <a:picLocks noChangeAspect="1"/>
          </p:cNvPicPr>
          <p:nvPr/>
        </p:nvPicPr>
        <p:blipFill>
          <a:blip r:embed="rId2" cstate="print"/>
          <a:srcRect/>
          <a:stretch>
            <a:fillRect/>
          </a:stretch>
        </p:blipFill>
        <p:spPr bwMode="auto">
          <a:xfrm>
            <a:off x="0" y="5838825"/>
            <a:ext cx="9144000" cy="1028700"/>
          </a:xfrm>
          <a:prstGeom prst="rect">
            <a:avLst/>
          </a:prstGeom>
          <a:noFill/>
          <a:ln w="9525">
            <a:noFill/>
            <a:miter lim="800000"/>
            <a:headEnd/>
            <a:tailEnd/>
          </a:ln>
        </p:spPr>
      </p:pic>
      <p:sp>
        <p:nvSpPr>
          <p:cNvPr id="11" name="TextBox 10"/>
          <p:cNvSpPr txBox="1"/>
          <p:nvPr/>
        </p:nvSpPr>
        <p:spPr>
          <a:xfrm>
            <a:off x="251520" y="1844824"/>
            <a:ext cx="8640960" cy="3594638"/>
          </a:xfrm>
          <a:prstGeom prst="rect">
            <a:avLst/>
          </a:prstGeom>
          <a:noFill/>
        </p:spPr>
        <p:txBody>
          <a:bodyPr wrap="square" rtlCol="0">
            <a:spAutoFit/>
          </a:bodyPr>
          <a:lstStyle/>
          <a:p>
            <a:pPr fontAlgn="base"/>
            <a:endParaRPr lang="en-GB" dirty="0"/>
          </a:p>
          <a:p>
            <a:pPr fontAlgn="base"/>
            <a:r>
              <a:rPr lang="en-GB" dirty="0"/>
              <a:t>Engaging in group work offers a wide range of benefits, including  (not exclusive list):</a:t>
            </a:r>
          </a:p>
          <a:p>
            <a:pPr fontAlgn="base"/>
            <a:r>
              <a:rPr lang="en-GB" dirty="0"/>
              <a:t> </a:t>
            </a:r>
          </a:p>
          <a:p>
            <a:pPr marL="285750" indent="-285750" fontAlgn="base">
              <a:buFont typeface="Arial" panose="020B0604020202020204" pitchFamily="34" charset="0"/>
              <a:buChar char="•"/>
            </a:pPr>
            <a:r>
              <a:rPr lang="en-GB" dirty="0"/>
              <a:t>It enhances learning as it enables a variety of ideas to be discussed and encourages active learning. </a:t>
            </a:r>
          </a:p>
          <a:p>
            <a:pPr marL="285750" indent="-285750" fontAlgn="base">
              <a:buFont typeface="Arial" panose="020B0604020202020204" pitchFamily="34" charset="0"/>
              <a:buChar char="•"/>
            </a:pPr>
            <a:r>
              <a:rPr lang="en-GB" dirty="0"/>
              <a:t>Enables students to develop a range of interpersonal (and employability) skills including communication, negotiation and leadership. </a:t>
            </a:r>
          </a:p>
          <a:p>
            <a:pPr marL="285750" indent="-285750" fontAlgn="base">
              <a:buFont typeface="Arial" panose="020B0604020202020204" pitchFamily="34" charset="0"/>
              <a:buChar char="•"/>
            </a:pPr>
            <a:r>
              <a:rPr lang="en-GB" dirty="0"/>
              <a:t>Working collaboratively with both staff and students allows students to actively engage with current research. </a:t>
            </a:r>
          </a:p>
          <a:p>
            <a:pPr marL="285750" indent="-285750" fontAlgn="base">
              <a:buFont typeface="Arial" panose="020B0604020202020204" pitchFamily="34" charset="0"/>
              <a:buChar char="•"/>
            </a:pPr>
            <a:r>
              <a:rPr lang="en-GB" dirty="0"/>
              <a:t>It promotes the sharing of ideas and problem-solving skills, as some students might feel less intimidated and more willing to discuss work with their peers. </a:t>
            </a:r>
          </a:p>
          <a:p>
            <a:pPr>
              <a:lnSpc>
                <a:spcPct val="150000"/>
              </a:lnSpc>
              <a:buClr>
                <a:srgbClr val="D23C7F"/>
              </a:buClr>
            </a:pPr>
            <a:r>
              <a:rPr lang="en-GB" sz="2200" dirty="0"/>
              <a:t>	</a:t>
            </a:r>
          </a:p>
        </p:txBody>
      </p:sp>
      <p:sp>
        <p:nvSpPr>
          <p:cNvPr id="12" name="Text Box 3"/>
          <p:cNvSpPr txBox="1">
            <a:spLocks noChangeArrowheads="1"/>
          </p:cNvSpPr>
          <p:nvPr/>
        </p:nvSpPr>
        <p:spPr bwMode="auto">
          <a:xfrm>
            <a:off x="311149" y="552547"/>
            <a:ext cx="88328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600" b="1" dirty="0">
                <a:solidFill>
                  <a:srgbClr val="FFFFFF"/>
                </a:solidFill>
                <a:latin typeface="Arial" pitchFamily="34" charset="0"/>
                <a:cs typeface="Arial" pitchFamily="34" charset="0"/>
              </a:rPr>
              <a:t>Why Group Work?</a:t>
            </a:r>
          </a:p>
        </p:txBody>
      </p:sp>
      <p:pic>
        <p:nvPicPr>
          <p:cNvPr id="6" name="Picture 5" descr="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3800" y="5838825"/>
            <a:ext cx="2870200" cy="101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588" y="0"/>
            <a:ext cx="9142412" cy="1730375"/>
          </a:xfrm>
          <a:prstGeom prst="rect">
            <a:avLst/>
          </a:prstGeom>
          <a:solidFill>
            <a:srgbClr val="7615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761554"/>
              </a:solidFill>
            </a:endParaRPr>
          </a:p>
        </p:txBody>
      </p:sp>
      <p:pic>
        <p:nvPicPr>
          <p:cNvPr id="16388" name="Picture 11"/>
          <p:cNvPicPr>
            <a:picLocks noChangeAspect="1"/>
          </p:cNvPicPr>
          <p:nvPr/>
        </p:nvPicPr>
        <p:blipFill>
          <a:blip r:embed="rId3" cstate="print"/>
          <a:srcRect/>
          <a:stretch>
            <a:fillRect/>
          </a:stretch>
        </p:blipFill>
        <p:spPr bwMode="auto">
          <a:xfrm>
            <a:off x="0" y="5838825"/>
            <a:ext cx="9144000" cy="1028700"/>
          </a:xfrm>
          <a:prstGeom prst="rect">
            <a:avLst/>
          </a:prstGeom>
          <a:noFill/>
          <a:ln w="9525">
            <a:noFill/>
            <a:miter lim="800000"/>
            <a:headEnd/>
            <a:tailEnd/>
          </a:ln>
        </p:spPr>
      </p:pic>
      <p:sp>
        <p:nvSpPr>
          <p:cNvPr id="10" name="Text Box 3"/>
          <p:cNvSpPr txBox="1">
            <a:spLocks noChangeArrowheads="1"/>
          </p:cNvSpPr>
          <p:nvPr/>
        </p:nvSpPr>
        <p:spPr bwMode="auto">
          <a:xfrm>
            <a:off x="311149" y="552547"/>
            <a:ext cx="88328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600" b="1" dirty="0">
                <a:solidFill>
                  <a:srgbClr val="FFFFFF"/>
                </a:solidFill>
                <a:latin typeface="Arial" pitchFamily="34" charset="0"/>
                <a:cs typeface="Arial" pitchFamily="34" charset="0"/>
              </a:rPr>
              <a:t>Prepare, prepare, prepare! Some tips</a:t>
            </a:r>
          </a:p>
        </p:txBody>
      </p:sp>
      <p:pic>
        <p:nvPicPr>
          <p:cNvPr id="8" name="Picture 7" descr="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3800" y="5838825"/>
            <a:ext cx="2870200" cy="1016000"/>
          </a:xfrm>
          <a:prstGeom prst="rect">
            <a:avLst/>
          </a:prstGeom>
        </p:spPr>
      </p:pic>
      <p:sp>
        <p:nvSpPr>
          <p:cNvPr id="7" name="TextBox 6">
            <a:extLst>
              <a:ext uri="{FF2B5EF4-FFF2-40B4-BE49-F238E27FC236}">
                <a16:creationId xmlns:a16="http://schemas.microsoft.com/office/drawing/2014/main" id="{FF84122A-0152-D64C-8584-AB02D2794ADF}"/>
              </a:ext>
            </a:extLst>
          </p:cNvPr>
          <p:cNvSpPr txBox="1"/>
          <p:nvPr/>
        </p:nvSpPr>
        <p:spPr>
          <a:xfrm>
            <a:off x="251520" y="1916832"/>
            <a:ext cx="8640960" cy="4425635"/>
          </a:xfrm>
          <a:prstGeom prst="rect">
            <a:avLst/>
          </a:prstGeom>
          <a:noFill/>
        </p:spPr>
        <p:txBody>
          <a:bodyPr wrap="square" rtlCol="0">
            <a:spAutoFit/>
          </a:bodyPr>
          <a:lstStyle/>
          <a:p>
            <a:pPr fontAlgn="base"/>
            <a:r>
              <a:rPr lang="en-GB" dirty="0"/>
              <a:t>Most of the literature on Group Work emphasizes the need for the academic to prepare this task very well (and in much detail) and try and anticipate issues that may arise:</a:t>
            </a:r>
          </a:p>
          <a:p>
            <a:pPr fontAlgn="base"/>
            <a:r>
              <a:rPr lang="en-GB" dirty="0"/>
              <a:t> </a:t>
            </a:r>
          </a:p>
          <a:p>
            <a:pPr marL="285750" indent="-285750" fontAlgn="base">
              <a:buFont typeface="Arial" panose="020B0604020202020204" pitchFamily="34" charset="0"/>
              <a:buChar char="•"/>
            </a:pPr>
            <a:r>
              <a:rPr lang="en-GB" dirty="0"/>
              <a:t>Anything that is ambiguous will create work later on – try and be as specific and complete as possible (</a:t>
            </a:r>
            <a:r>
              <a:rPr lang="en-GB" dirty="0">
                <a:solidFill>
                  <a:srgbClr val="FF0000"/>
                </a:solidFill>
              </a:rPr>
              <a:t>I have attached an example of an Group Work Assignment Brief</a:t>
            </a:r>
            <a:r>
              <a:rPr lang="en-GB" dirty="0"/>
              <a:t>).</a:t>
            </a:r>
          </a:p>
          <a:p>
            <a:pPr fontAlgn="base"/>
            <a:endParaRPr lang="en-GB" dirty="0"/>
          </a:p>
          <a:p>
            <a:pPr marL="285750" indent="-285750" fontAlgn="base">
              <a:buFont typeface="Arial" panose="020B0604020202020204" pitchFamily="34" charset="0"/>
              <a:buChar char="•"/>
            </a:pPr>
            <a:r>
              <a:rPr lang="en-GB" dirty="0"/>
              <a:t>I decided to make Group Work summative (</a:t>
            </a:r>
            <a:r>
              <a:rPr lang="en-GB" dirty="0">
                <a:solidFill>
                  <a:srgbClr val="0070C0"/>
                </a:solidFill>
              </a:rPr>
              <a:t>20% of final mark</a:t>
            </a:r>
            <a:r>
              <a:rPr lang="en-GB" dirty="0"/>
              <a:t>) as otherwise some students will have little incentive to take part.</a:t>
            </a:r>
          </a:p>
          <a:p>
            <a:pPr marL="285750" indent="-285750" fontAlgn="base">
              <a:buFont typeface="Arial" panose="020B0604020202020204" pitchFamily="34" charset="0"/>
              <a:buChar char="•"/>
            </a:pPr>
            <a:endParaRPr lang="en-GB" dirty="0"/>
          </a:p>
          <a:p>
            <a:pPr marL="285750" indent="-285750" fontAlgn="base">
              <a:buFont typeface="Arial" panose="020B0604020202020204" pitchFamily="34" charset="0"/>
              <a:buChar char="•"/>
            </a:pPr>
            <a:r>
              <a:rPr lang="en-GB" dirty="0"/>
              <a:t>I will decide on the group composition and use the same groups in the tutorials (i.e. breakout rooms in Zoom and/or face-to-face) – this will ensure students get to know each other well before they have to work together!</a:t>
            </a:r>
          </a:p>
          <a:p>
            <a:pPr marL="285750" indent="-285750" fontAlgn="base">
              <a:buFont typeface="Arial" panose="020B0604020202020204" pitchFamily="34" charset="0"/>
              <a:buChar char="•"/>
            </a:pPr>
            <a:endParaRPr lang="en-GB" dirty="0"/>
          </a:p>
          <a:p>
            <a:pPr marL="285750" indent="-285750" fontAlgn="base">
              <a:buFont typeface="Arial" panose="020B0604020202020204" pitchFamily="34" charset="0"/>
              <a:buChar char="•"/>
            </a:pPr>
            <a:endParaRPr lang="en-GB" dirty="0"/>
          </a:p>
          <a:p>
            <a:pPr>
              <a:lnSpc>
                <a:spcPct val="150000"/>
              </a:lnSpc>
              <a:buClr>
                <a:srgbClr val="D23C7F"/>
              </a:buClr>
            </a:pPr>
            <a:r>
              <a:rPr lang="en-GB" sz="2200" dirty="0"/>
              <a:t>	</a:t>
            </a:r>
          </a:p>
        </p:txBody>
      </p:sp>
    </p:spTree>
    <p:extLst>
      <p:ext uri="{BB962C8B-B14F-4D97-AF65-F5344CB8AC3E}">
        <p14:creationId xmlns:p14="http://schemas.microsoft.com/office/powerpoint/2010/main" val="3557268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2412" cy="17303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 name="Picture 11"/>
          <p:cNvPicPr>
            <a:picLocks noChangeAspect="1"/>
          </p:cNvPicPr>
          <p:nvPr/>
        </p:nvPicPr>
        <p:blipFill>
          <a:blip r:embed="rId3" cstate="print"/>
          <a:srcRect/>
          <a:stretch>
            <a:fillRect/>
          </a:stretch>
        </p:blipFill>
        <p:spPr bwMode="auto">
          <a:xfrm>
            <a:off x="0" y="5838825"/>
            <a:ext cx="9144000" cy="1028700"/>
          </a:xfrm>
          <a:prstGeom prst="rect">
            <a:avLst/>
          </a:prstGeom>
          <a:noFill/>
          <a:ln w="9525">
            <a:noFill/>
            <a:miter lim="800000"/>
            <a:headEnd/>
            <a:tailEnd/>
          </a:ln>
        </p:spPr>
      </p:pic>
      <p:sp>
        <p:nvSpPr>
          <p:cNvPr id="11" name="TextBox 10"/>
          <p:cNvSpPr txBox="1"/>
          <p:nvPr/>
        </p:nvSpPr>
        <p:spPr>
          <a:xfrm>
            <a:off x="187969" y="1724626"/>
            <a:ext cx="8640960" cy="4124206"/>
          </a:xfrm>
          <a:prstGeom prst="rect">
            <a:avLst/>
          </a:prstGeom>
          <a:noFill/>
        </p:spPr>
        <p:txBody>
          <a:bodyPr wrap="square" rtlCol="0">
            <a:spAutoFit/>
          </a:bodyPr>
          <a:lstStyle/>
          <a:p>
            <a:pPr>
              <a:buClr>
                <a:srgbClr val="D23C7F"/>
              </a:buClr>
            </a:pPr>
            <a:r>
              <a:rPr lang="en-GB" sz="1600" b="1" dirty="0">
                <a:solidFill>
                  <a:srgbClr val="808080"/>
                </a:solidFill>
                <a:latin typeface="Arial" charset="0"/>
              </a:rPr>
              <a:t>Free-riding is one the most serious problems with Group Work and if not addressed it will create a large amount of conflicts and student dissatisfaction.</a:t>
            </a:r>
          </a:p>
          <a:p>
            <a:pPr>
              <a:buClr>
                <a:srgbClr val="D23C7F"/>
              </a:buClr>
            </a:pPr>
            <a:endParaRPr lang="en-GB" sz="1600" b="1" dirty="0">
              <a:solidFill>
                <a:srgbClr val="808080"/>
              </a:solidFill>
              <a:latin typeface="Arial" charset="0"/>
            </a:endParaRPr>
          </a:p>
          <a:p>
            <a:pPr marL="342900" indent="-342900">
              <a:buClr>
                <a:srgbClr val="D23C7F"/>
              </a:buClr>
              <a:buFont typeface="Arial" panose="020B0604020202020204" pitchFamily="34" charset="0"/>
              <a:buChar char="•"/>
            </a:pPr>
            <a:r>
              <a:rPr lang="en-GB" sz="1600" b="1" dirty="0">
                <a:solidFill>
                  <a:srgbClr val="808080"/>
                </a:solidFill>
                <a:latin typeface="Arial" charset="0"/>
              </a:rPr>
              <a:t>My starting principle is that students should be awarded a grade according to their effort and the quality of their individual work not just the end product. So it is important to ensure students do not all get the same mark automatically…</a:t>
            </a:r>
          </a:p>
          <a:p>
            <a:pPr marL="342900" indent="-342900">
              <a:buClr>
                <a:srgbClr val="D23C7F"/>
              </a:buClr>
              <a:buFont typeface="Arial" panose="020B0604020202020204" pitchFamily="34" charset="0"/>
              <a:buChar char="•"/>
            </a:pPr>
            <a:endParaRPr lang="en-GB" sz="1600" b="1" dirty="0">
              <a:solidFill>
                <a:srgbClr val="808080"/>
              </a:solidFill>
              <a:latin typeface="Arial" charset="0"/>
            </a:endParaRPr>
          </a:p>
          <a:p>
            <a:pPr marL="342900" indent="-342900">
              <a:buClr>
                <a:srgbClr val="D23C7F"/>
              </a:buClr>
              <a:buFont typeface="Arial" panose="020B0604020202020204" pitchFamily="34" charset="0"/>
              <a:buChar char="•"/>
            </a:pPr>
            <a:r>
              <a:rPr lang="en-GB" sz="1400" b="1" dirty="0">
                <a:solidFill>
                  <a:srgbClr val="808080"/>
                </a:solidFill>
                <a:latin typeface="Arial" charset="0"/>
              </a:rPr>
              <a:t>To address this it is crucial to understand the difference between “Product” and “Process”</a:t>
            </a:r>
            <a:endParaRPr lang="en-GB" sz="1600" b="1" dirty="0">
              <a:solidFill>
                <a:srgbClr val="808080"/>
              </a:solidFill>
              <a:latin typeface="Arial" charset="0"/>
            </a:endParaRPr>
          </a:p>
          <a:p>
            <a:pPr marL="342900" indent="-342900">
              <a:buClr>
                <a:srgbClr val="D23C7F"/>
              </a:buClr>
              <a:buFont typeface="Arial" panose="020B0604020202020204" pitchFamily="34" charset="0"/>
              <a:buChar char="•"/>
            </a:pPr>
            <a:endParaRPr lang="en-GB" sz="1600" b="1" dirty="0">
              <a:solidFill>
                <a:srgbClr val="808080"/>
              </a:solidFill>
              <a:latin typeface="Arial" charset="0"/>
            </a:endParaRPr>
          </a:p>
          <a:p>
            <a:pPr marL="800100" lvl="1" indent="-342900">
              <a:buClr>
                <a:srgbClr val="D23C7F"/>
              </a:buClr>
              <a:buFont typeface="Arial" panose="020B0604020202020204" pitchFamily="34" charset="0"/>
              <a:buChar char="•"/>
            </a:pPr>
            <a:r>
              <a:rPr lang="en-GB" sz="2000" b="1" dirty="0">
                <a:solidFill>
                  <a:srgbClr val="808080"/>
                </a:solidFill>
                <a:latin typeface="Arial" charset="0"/>
              </a:rPr>
              <a:t>“</a:t>
            </a:r>
            <a:r>
              <a:rPr lang="en-GB" sz="2000" b="1" dirty="0">
                <a:solidFill>
                  <a:srgbClr val="00B0F0"/>
                </a:solidFill>
                <a:latin typeface="Arial" charset="0"/>
              </a:rPr>
              <a:t>Product</a:t>
            </a:r>
            <a:r>
              <a:rPr lang="en-GB" sz="2000" b="1" dirty="0">
                <a:solidFill>
                  <a:srgbClr val="808080"/>
                </a:solidFill>
                <a:latin typeface="Arial" charset="0"/>
              </a:rPr>
              <a:t>” is the submitted assignment and the grade awarded for this component </a:t>
            </a:r>
            <a:r>
              <a:rPr lang="en-GB" sz="2000" b="1" u="sng" dirty="0">
                <a:solidFill>
                  <a:srgbClr val="808080"/>
                </a:solidFill>
                <a:latin typeface="Arial" charset="0"/>
              </a:rPr>
              <a:t>must be</a:t>
            </a:r>
            <a:r>
              <a:rPr lang="en-GB" sz="2000" b="1" dirty="0">
                <a:solidFill>
                  <a:srgbClr val="808080"/>
                </a:solidFill>
                <a:latin typeface="Arial" charset="0"/>
              </a:rPr>
              <a:t> the same for all group members</a:t>
            </a:r>
          </a:p>
          <a:p>
            <a:pPr marL="800100" lvl="1" indent="-342900">
              <a:buClr>
                <a:srgbClr val="D23C7F"/>
              </a:buClr>
              <a:buFont typeface="Arial" panose="020B0604020202020204" pitchFamily="34" charset="0"/>
              <a:buChar char="•"/>
            </a:pPr>
            <a:r>
              <a:rPr lang="en-GB" sz="2000" b="1" dirty="0">
                <a:solidFill>
                  <a:srgbClr val="808080"/>
                </a:solidFill>
                <a:latin typeface="Arial" charset="0"/>
              </a:rPr>
              <a:t>“</a:t>
            </a:r>
            <a:r>
              <a:rPr lang="en-GB" sz="2000" b="1" dirty="0">
                <a:solidFill>
                  <a:srgbClr val="00B0F0"/>
                </a:solidFill>
                <a:latin typeface="Arial" charset="0"/>
              </a:rPr>
              <a:t>Process</a:t>
            </a:r>
            <a:r>
              <a:rPr lang="en-GB" sz="2000" b="1" dirty="0">
                <a:solidFill>
                  <a:srgbClr val="808080"/>
                </a:solidFill>
                <a:latin typeface="Arial" charset="0"/>
              </a:rPr>
              <a:t>” refers to how </a:t>
            </a:r>
            <a:r>
              <a:rPr lang="en-GB" sz="2000" b="1" u="sng" dirty="0">
                <a:solidFill>
                  <a:srgbClr val="808080"/>
                </a:solidFill>
                <a:latin typeface="Arial" charset="0"/>
              </a:rPr>
              <a:t>each individual </a:t>
            </a:r>
            <a:r>
              <a:rPr lang="en-GB" sz="2000" b="1" dirty="0">
                <a:solidFill>
                  <a:srgbClr val="808080"/>
                </a:solidFill>
                <a:latin typeface="Arial" charset="0"/>
              </a:rPr>
              <a:t>student contributed to the common task and measures whether (and how) each students met the ILOs relating to participating meaningfully in the common task.  </a:t>
            </a:r>
            <a:endParaRPr lang="en-GB" sz="2000" dirty="0"/>
          </a:p>
        </p:txBody>
      </p:sp>
      <p:sp>
        <p:nvSpPr>
          <p:cNvPr id="12" name="Text Box 3"/>
          <p:cNvSpPr txBox="1">
            <a:spLocks noChangeArrowheads="1"/>
          </p:cNvSpPr>
          <p:nvPr/>
        </p:nvSpPr>
        <p:spPr bwMode="auto">
          <a:xfrm>
            <a:off x="156369" y="262149"/>
            <a:ext cx="59610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600" b="1" dirty="0">
                <a:solidFill>
                  <a:srgbClr val="FFFFFF"/>
                </a:solidFill>
                <a:latin typeface="Arial" pitchFamily="34" charset="0"/>
                <a:cs typeface="Arial" pitchFamily="34" charset="0"/>
              </a:rPr>
              <a:t>Dealing with the elephant in the room: </a:t>
            </a:r>
            <a:r>
              <a:rPr lang="en-US" sz="3600" b="1" dirty="0">
                <a:solidFill>
                  <a:srgbClr val="FF0000"/>
                </a:solidFill>
                <a:latin typeface="Arial" pitchFamily="34" charset="0"/>
                <a:cs typeface="Arial" pitchFamily="34" charset="0"/>
              </a:rPr>
              <a:t>Free- riding</a:t>
            </a:r>
          </a:p>
        </p:txBody>
      </p:sp>
      <p:pic>
        <p:nvPicPr>
          <p:cNvPr id="6" name="Picture 5" descr="9.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3800" y="5838825"/>
            <a:ext cx="2870200" cy="1016000"/>
          </a:xfrm>
          <a:prstGeom prst="rect">
            <a:avLst/>
          </a:prstGeom>
        </p:spPr>
      </p:pic>
      <p:pic>
        <p:nvPicPr>
          <p:cNvPr id="1026" name="Picture 2" descr="Identifying the Elephant in the Room | Inc.com">
            <a:extLst>
              <a:ext uri="{FF2B5EF4-FFF2-40B4-BE49-F238E27FC236}">
                <a16:creationId xmlns:a16="http://schemas.microsoft.com/office/drawing/2014/main" id="{3291CA3A-88C9-7A46-A143-EF14A1C364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3800" y="56747"/>
            <a:ext cx="2870200" cy="16168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77281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4341" name="Picture 6"/>
          <p:cNvPicPr>
            <a:picLocks noChangeAspect="1"/>
          </p:cNvPicPr>
          <p:nvPr/>
        </p:nvPicPr>
        <p:blipFill>
          <a:blip r:embed="rId3" cstate="print"/>
          <a:srcRect/>
          <a:stretch>
            <a:fillRect/>
          </a:stretch>
        </p:blipFill>
        <p:spPr bwMode="auto">
          <a:xfrm>
            <a:off x="0" y="5892155"/>
            <a:ext cx="9144000" cy="1028700"/>
          </a:xfrm>
          <a:prstGeom prst="rect">
            <a:avLst/>
          </a:prstGeom>
          <a:noFill/>
          <a:ln w="9525">
            <a:noFill/>
            <a:miter lim="800000"/>
            <a:headEnd/>
            <a:tailEnd/>
          </a:ln>
        </p:spPr>
      </p:pic>
      <p:sp>
        <p:nvSpPr>
          <p:cNvPr id="9" name="Text Box 3"/>
          <p:cNvSpPr txBox="1">
            <a:spLocks noChangeArrowheads="1"/>
          </p:cNvSpPr>
          <p:nvPr/>
        </p:nvSpPr>
        <p:spPr bwMode="auto">
          <a:xfrm>
            <a:off x="311149" y="552547"/>
            <a:ext cx="88328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600" b="1" dirty="0">
                <a:solidFill>
                  <a:srgbClr val="FFFFFF"/>
                </a:solidFill>
                <a:latin typeface="Arial" pitchFamily="34" charset="0"/>
                <a:cs typeface="Arial" pitchFamily="34" charset="0"/>
              </a:rPr>
              <a:t>Product vs Process</a:t>
            </a:r>
          </a:p>
        </p:txBody>
      </p:sp>
      <p:pic>
        <p:nvPicPr>
          <p:cNvPr id="11" name="Picture 10" descr="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2372" y="5839235"/>
            <a:ext cx="2870200" cy="1016000"/>
          </a:xfrm>
          <a:prstGeom prst="rect">
            <a:avLst/>
          </a:prstGeom>
        </p:spPr>
      </p:pic>
      <p:sp>
        <p:nvSpPr>
          <p:cNvPr id="14" name="TextBox 13">
            <a:extLst>
              <a:ext uri="{FF2B5EF4-FFF2-40B4-BE49-F238E27FC236}">
                <a16:creationId xmlns:a16="http://schemas.microsoft.com/office/drawing/2014/main" id="{62FBFEBF-853C-1E4F-A18C-58DE6E07F145}"/>
              </a:ext>
            </a:extLst>
          </p:cNvPr>
          <p:cNvSpPr txBox="1"/>
          <p:nvPr/>
        </p:nvSpPr>
        <p:spPr>
          <a:xfrm>
            <a:off x="187969" y="1724626"/>
            <a:ext cx="8640960" cy="4524315"/>
          </a:xfrm>
          <a:prstGeom prst="rect">
            <a:avLst/>
          </a:prstGeom>
          <a:noFill/>
        </p:spPr>
        <p:txBody>
          <a:bodyPr wrap="square" rtlCol="0">
            <a:spAutoFit/>
          </a:bodyPr>
          <a:lstStyle/>
          <a:p>
            <a:pPr>
              <a:buClr>
                <a:srgbClr val="D23C7F"/>
              </a:buClr>
            </a:pPr>
            <a:r>
              <a:rPr lang="en-GB" sz="1600" b="1" dirty="0">
                <a:solidFill>
                  <a:srgbClr val="808080"/>
                </a:solidFill>
                <a:latin typeface="Arial" charset="0"/>
              </a:rPr>
              <a:t>Distinguishing between Product and Process allows for the allocation of different grades to each student according to how each met the ILOs thus rewarding effort and avoiding Free-riding (I hope)</a:t>
            </a:r>
          </a:p>
          <a:p>
            <a:pPr>
              <a:buClr>
                <a:srgbClr val="D23C7F"/>
              </a:buClr>
            </a:pPr>
            <a:endParaRPr lang="en-GB" sz="1600" b="1" dirty="0">
              <a:solidFill>
                <a:srgbClr val="808080"/>
              </a:solidFill>
              <a:latin typeface="Arial" charset="0"/>
            </a:endParaRPr>
          </a:p>
          <a:p>
            <a:pPr>
              <a:buClr>
                <a:srgbClr val="D23C7F"/>
              </a:buClr>
            </a:pPr>
            <a:r>
              <a:rPr lang="en-GB" sz="1600" b="1" dirty="0">
                <a:solidFill>
                  <a:srgbClr val="808080"/>
                </a:solidFill>
                <a:latin typeface="Arial" charset="0"/>
              </a:rPr>
              <a:t>In my case, I decided that the individual mark of each student is arrived at in this way:</a:t>
            </a:r>
          </a:p>
          <a:p>
            <a:pPr>
              <a:buClr>
                <a:srgbClr val="D23C7F"/>
              </a:buClr>
            </a:pPr>
            <a:endParaRPr lang="en-GB" sz="1600" b="1" dirty="0">
              <a:solidFill>
                <a:srgbClr val="808080"/>
              </a:solidFill>
              <a:latin typeface="Arial" charset="0"/>
            </a:endParaRPr>
          </a:p>
          <a:p>
            <a:pPr marL="285750" indent="-285750">
              <a:buClr>
                <a:srgbClr val="D23C7F"/>
              </a:buClr>
              <a:buFontTx/>
              <a:buChar char="-"/>
            </a:pPr>
            <a:r>
              <a:rPr lang="en-GB" sz="1600" b="1" dirty="0">
                <a:solidFill>
                  <a:srgbClr val="00B0F0"/>
                </a:solidFill>
                <a:latin typeface="Arial" charset="0"/>
              </a:rPr>
              <a:t>Group component (worth 80%)</a:t>
            </a:r>
            <a:r>
              <a:rPr lang="en-GB" sz="1600" b="1" dirty="0">
                <a:solidFill>
                  <a:srgbClr val="808080"/>
                </a:solidFill>
                <a:latin typeface="Arial" charset="0"/>
              </a:rPr>
              <a:t> = Evaluates the </a:t>
            </a:r>
            <a:r>
              <a:rPr lang="en-GB" sz="1600" b="1" dirty="0">
                <a:solidFill>
                  <a:srgbClr val="FF0000"/>
                </a:solidFill>
                <a:latin typeface="Arial" charset="0"/>
              </a:rPr>
              <a:t>Product</a:t>
            </a:r>
            <a:r>
              <a:rPr lang="en-GB" sz="1600" b="1" dirty="0">
                <a:solidFill>
                  <a:srgbClr val="808080"/>
                </a:solidFill>
                <a:latin typeface="Arial" charset="0"/>
              </a:rPr>
              <a:t> (in my case, this is 1 Excel file + 1 word document that the group needs to produce)</a:t>
            </a:r>
          </a:p>
          <a:p>
            <a:pPr marL="285750" indent="-285750">
              <a:buClr>
                <a:srgbClr val="D23C7F"/>
              </a:buClr>
              <a:buFontTx/>
              <a:buChar char="-"/>
            </a:pPr>
            <a:endParaRPr lang="en-GB" sz="1600" b="1" dirty="0">
              <a:solidFill>
                <a:srgbClr val="808080"/>
              </a:solidFill>
              <a:latin typeface="Arial" charset="0"/>
            </a:endParaRPr>
          </a:p>
          <a:p>
            <a:pPr marL="285750" indent="-285750">
              <a:buClr>
                <a:srgbClr val="D23C7F"/>
              </a:buClr>
              <a:buFontTx/>
              <a:buChar char="-"/>
            </a:pPr>
            <a:r>
              <a:rPr lang="en-GB" sz="1600" b="1" dirty="0">
                <a:solidFill>
                  <a:srgbClr val="00B0F0"/>
                </a:solidFill>
                <a:latin typeface="Arial" charset="0"/>
              </a:rPr>
              <a:t>Individual component (worth 20%) </a:t>
            </a:r>
            <a:r>
              <a:rPr lang="en-GB" sz="1600" b="1" dirty="0">
                <a:solidFill>
                  <a:srgbClr val="808080"/>
                </a:solidFill>
                <a:latin typeface="Arial" charset="0"/>
              </a:rPr>
              <a:t>= Evaluates the </a:t>
            </a:r>
            <a:r>
              <a:rPr lang="en-GB" sz="1600" b="1" dirty="0">
                <a:solidFill>
                  <a:srgbClr val="FF0000"/>
                </a:solidFill>
                <a:latin typeface="Arial" charset="0"/>
              </a:rPr>
              <a:t>Process</a:t>
            </a:r>
            <a:r>
              <a:rPr lang="en-GB" sz="1600" b="1" dirty="0">
                <a:solidFill>
                  <a:srgbClr val="808080"/>
                </a:solidFill>
                <a:latin typeface="Arial" charset="0"/>
              </a:rPr>
              <a:t> (in my case, an </a:t>
            </a:r>
            <a:r>
              <a:rPr lang="en-GB" sz="1600" b="1" u="sng" dirty="0">
                <a:solidFill>
                  <a:srgbClr val="FFC000"/>
                </a:solidFill>
                <a:latin typeface="Arial" charset="0"/>
              </a:rPr>
              <a:t>Individual</a:t>
            </a:r>
            <a:r>
              <a:rPr lang="en-GB" sz="1600" b="1" dirty="0">
                <a:solidFill>
                  <a:srgbClr val="FFC000"/>
                </a:solidFill>
                <a:latin typeface="Arial" charset="0"/>
              </a:rPr>
              <a:t> Learning Journal</a:t>
            </a:r>
            <a:r>
              <a:rPr lang="en-GB" sz="1600" b="1" dirty="0">
                <a:solidFill>
                  <a:srgbClr val="808080"/>
                </a:solidFill>
                <a:latin typeface="Arial" charset="0"/>
              </a:rPr>
              <a:t>)</a:t>
            </a:r>
          </a:p>
          <a:p>
            <a:pPr marL="285750" indent="-285750">
              <a:buClr>
                <a:srgbClr val="D23C7F"/>
              </a:buClr>
              <a:buFontTx/>
              <a:buChar char="-"/>
            </a:pPr>
            <a:endParaRPr lang="en-GB" sz="1600" b="1" dirty="0">
              <a:solidFill>
                <a:srgbClr val="808080"/>
              </a:solidFill>
              <a:latin typeface="Arial" charset="0"/>
            </a:endParaRPr>
          </a:p>
          <a:p>
            <a:pPr>
              <a:buClr>
                <a:srgbClr val="D23C7F"/>
              </a:buClr>
            </a:pPr>
            <a:r>
              <a:rPr lang="en-GB" sz="1600" b="1" dirty="0">
                <a:solidFill>
                  <a:srgbClr val="808080"/>
                </a:solidFill>
                <a:latin typeface="Arial" charset="0"/>
              </a:rPr>
              <a:t>It is crucial that students and staff clearly understand how each of these components will be evaluated – remember ambiguity creates conflict!</a:t>
            </a:r>
          </a:p>
          <a:p>
            <a:pPr>
              <a:buClr>
                <a:srgbClr val="D23C7F"/>
              </a:buClr>
            </a:pPr>
            <a:endParaRPr lang="en-GB" sz="1600" b="1" dirty="0">
              <a:solidFill>
                <a:srgbClr val="808080"/>
              </a:solidFill>
              <a:latin typeface="Arial" charset="0"/>
            </a:endParaRPr>
          </a:p>
          <a:p>
            <a:pPr>
              <a:buClr>
                <a:srgbClr val="D23C7F"/>
              </a:buClr>
            </a:pPr>
            <a:r>
              <a:rPr lang="en-GB" sz="1600" b="1" dirty="0">
                <a:solidFill>
                  <a:srgbClr val="808080"/>
                </a:solidFill>
                <a:latin typeface="Arial" charset="0"/>
              </a:rPr>
              <a:t>The way to do this is to create very detailed </a:t>
            </a:r>
            <a:r>
              <a:rPr lang="en-GB" sz="1600" b="1" u="sng" dirty="0">
                <a:solidFill>
                  <a:srgbClr val="808080"/>
                </a:solidFill>
                <a:latin typeface="Arial" charset="0"/>
              </a:rPr>
              <a:t>marking grids </a:t>
            </a:r>
            <a:r>
              <a:rPr lang="en-GB" sz="1600" b="1" dirty="0">
                <a:solidFill>
                  <a:srgbClr val="808080"/>
                </a:solidFill>
                <a:latin typeface="Arial" charset="0"/>
              </a:rPr>
              <a:t>(and assignment briefs) for each component:</a:t>
            </a:r>
          </a:p>
          <a:p>
            <a:pPr>
              <a:buClr>
                <a:srgbClr val="D23C7F"/>
              </a:buClr>
            </a:pPr>
            <a:endParaRPr lang="en-GB" sz="1600" b="1" dirty="0">
              <a:solidFill>
                <a:srgbClr val="808080"/>
              </a:solidFill>
              <a:latin typeface="Arial"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2412" cy="17303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 name="Picture 11"/>
          <p:cNvPicPr>
            <a:picLocks noChangeAspect="1"/>
          </p:cNvPicPr>
          <p:nvPr/>
        </p:nvPicPr>
        <p:blipFill>
          <a:blip r:embed="rId2" cstate="print"/>
          <a:srcRect/>
          <a:stretch>
            <a:fillRect/>
          </a:stretch>
        </p:blipFill>
        <p:spPr bwMode="auto">
          <a:xfrm>
            <a:off x="0" y="5838825"/>
            <a:ext cx="9144000" cy="1028700"/>
          </a:xfrm>
          <a:prstGeom prst="rect">
            <a:avLst/>
          </a:prstGeom>
          <a:noFill/>
          <a:ln w="9525">
            <a:noFill/>
            <a:miter lim="800000"/>
            <a:headEnd/>
            <a:tailEnd/>
          </a:ln>
        </p:spPr>
      </p:pic>
      <p:sp>
        <p:nvSpPr>
          <p:cNvPr id="12" name="Text Box 3"/>
          <p:cNvSpPr txBox="1">
            <a:spLocks noChangeArrowheads="1"/>
          </p:cNvSpPr>
          <p:nvPr/>
        </p:nvSpPr>
        <p:spPr bwMode="auto">
          <a:xfrm>
            <a:off x="323528" y="332656"/>
            <a:ext cx="88328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600" b="1" dirty="0">
                <a:solidFill>
                  <a:srgbClr val="FFFFFF"/>
                </a:solidFill>
                <a:latin typeface="Arial" pitchFamily="34" charset="0"/>
                <a:cs typeface="Arial" pitchFamily="34" charset="0"/>
              </a:rPr>
              <a:t>Assessing the Group component (80%)</a:t>
            </a:r>
          </a:p>
        </p:txBody>
      </p:sp>
      <p:pic>
        <p:nvPicPr>
          <p:cNvPr id="6" name="Picture 5" descr="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3800" y="5838825"/>
            <a:ext cx="2870200" cy="1016000"/>
          </a:xfrm>
          <a:prstGeom prst="rect">
            <a:avLst/>
          </a:prstGeom>
        </p:spPr>
      </p:pic>
      <p:pic>
        <p:nvPicPr>
          <p:cNvPr id="3074" name="Picture 2">
            <a:extLst>
              <a:ext uri="{FF2B5EF4-FFF2-40B4-BE49-F238E27FC236}">
                <a16:creationId xmlns:a16="http://schemas.microsoft.com/office/drawing/2014/main" id="{1D0AC89B-27C8-C645-A2B6-FE78B91BE8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188" y="2063031"/>
            <a:ext cx="8174036" cy="3421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974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2412" cy="17303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 name="Picture 11"/>
          <p:cNvPicPr>
            <a:picLocks noChangeAspect="1"/>
          </p:cNvPicPr>
          <p:nvPr/>
        </p:nvPicPr>
        <p:blipFill>
          <a:blip r:embed="rId2" cstate="print"/>
          <a:srcRect/>
          <a:stretch>
            <a:fillRect/>
          </a:stretch>
        </p:blipFill>
        <p:spPr bwMode="auto">
          <a:xfrm>
            <a:off x="0" y="5838825"/>
            <a:ext cx="9144000" cy="1028700"/>
          </a:xfrm>
          <a:prstGeom prst="rect">
            <a:avLst/>
          </a:prstGeom>
          <a:noFill/>
          <a:ln w="9525">
            <a:noFill/>
            <a:miter lim="800000"/>
            <a:headEnd/>
            <a:tailEnd/>
          </a:ln>
        </p:spPr>
      </p:pic>
      <p:sp>
        <p:nvSpPr>
          <p:cNvPr id="12" name="Text Box 3"/>
          <p:cNvSpPr txBox="1">
            <a:spLocks noChangeArrowheads="1"/>
          </p:cNvSpPr>
          <p:nvPr/>
        </p:nvSpPr>
        <p:spPr bwMode="auto">
          <a:xfrm>
            <a:off x="296341" y="404664"/>
            <a:ext cx="88328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200" b="1" dirty="0">
                <a:solidFill>
                  <a:srgbClr val="FFFFFF"/>
                </a:solidFill>
                <a:latin typeface="Arial" pitchFamily="34" charset="0"/>
                <a:cs typeface="Arial" pitchFamily="34" charset="0"/>
              </a:rPr>
              <a:t>Assessing the Individual Component (20%)</a:t>
            </a:r>
          </a:p>
        </p:txBody>
      </p:sp>
      <p:pic>
        <p:nvPicPr>
          <p:cNvPr id="7" name="Picture 6" descr="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3800" y="5838825"/>
            <a:ext cx="2870200" cy="1016000"/>
          </a:xfrm>
          <a:prstGeom prst="rect">
            <a:avLst/>
          </a:prstGeom>
        </p:spPr>
      </p:pic>
      <p:pic>
        <p:nvPicPr>
          <p:cNvPr id="4098" name="Picture 2">
            <a:extLst>
              <a:ext uri="{FF2B5EF4-FFF2-40B4-BE49-F238E27FC236}">
                <a16:creationId xmlns:a16="http://schemas.microsoft.com/office/drawing/2014/main" id="{C0A45B2E-019C-3D4C-9B77-F7FA5E0D87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348880"/>
            <a:ext cx="7524328" cy="2518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251351"/>
      </p:ext>
    </p:extLst>
  </p:cSld>
  <p:clrMapOvr>
    <a:masterClrMapping/>
  </p:clrMapOvr>
</p:sld>
</file>

<file path=ppt/theme/theme1.xml><?xml version="1.0" encoding="utf-8"?>
<a:theme xmlns:a="http://schemas.openxmlformats.org/drawingml/2006/main" name="Office Theme">
  <a:themeElements>
    <a:clrScheme name="Business School">
      <a:dk1>
        <a:sysClr val="windowText" lastClr="000000"/>
      </a:dk1>
      <a:lt1>
        <a:sysClr val="window" lastClr="FFFFFF"/>
      </a:lt1>
      <a:dk2>
        <a:srgbClr val="31859B"/>
      </a:dk2>
      <a:lt2>
        <a:srgbClr val="761554"/>
      </a:lt2>
      <a:accent1>
        <a:srgbClr val="003C80"/>
      </a:accent1>
      <a:accent2>
        <a:srgbClr val="D23C7F"/>
      </a:accent2>
      <a:accent3>
        <a:srgbClr val="71397C"/>
      </a:accent3>
      <a:accent4>
        <a:srgbClr val="433A7D"/>
      </a:accent4>
      <a:accent5>
        <a:srgbClr val="96C32D"/>
      </a:accent5>
      <a:accent6>
        <a:srgbClr val="B63942"/>
      </a:accent6>
      <a:hlink>
        <a:srgbClr val="433A7D"/>
      </a:hlink>
      <a:folHlink>
        <a:srgbClr val="D23C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1942</TotalTime>
  <Words>1067</Words>
  <Application>Microsoft Macintosh PowerPoint</Application>
  <PresentationFormat>On-screen Show (4:3)</PresentationFormat>
  <Paragraphs>84</Paragraphs>
  <Slides>12</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Exeter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ljc222</dc:creator>
  <cp:lastModifiedBy>Cortinhas, Carlos</cp:lastModifiedBy>
  <cp:revision>123</cp:revision>
  <cp:lastPrinted>2017-09-18T11:12:14Z</cp:lastPrinted>
  <dcterms:created xsi:type="dcterms:W3CDTF">2013-05-30T14:20:18Z</dcterms:created>
  <dcterms:modified xsi:type="dcterms:W3CDTF">2020-09-04T10:08:53Z</dcterms:modified>
</cp:coreProperties>
</file>