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73" r:id="rId5"/>
    <p:sldId id="277" r:id="rId6"/>
    <p:sldId id="276" r:id="rId7"/>
    <p:sldId id="263" r:id="rId8"/>
    <p:sldId id="261" r:id="rId9"/>
    <p:sldId id="257" r:id="rId10"/>
    <p:sldId id="258" r:id="rId11"/>
    <p:sldId id="262" r:id="rId12"/>
    <p:sldId id="272" r:id="rId13"/>
    <p:sldId id="271" r:id="rId14"/>
    <p:sldId id="270" r:id="rId15"/>
    <p:sldId id="260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/>
              <a:t>Open versus structured research environment in undergraduate </a:t>
            </a:r>
            <a:r>
              <a:rPr lang="en-GB" b="1" i="1" dirty="0" smtClean="0"/>
              <a:t>Economics: A Case Study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Emanuela Lotti (University of Southampton) and Dafni Papoutsaki (University of Sheffield)</a:t>
            </a:r>
          </a:p>
          <a:p>
            <a:r>
              <a:rPr lang="en-GB" dirty="0" smtClean="0"/>
              <a:t>DEE Conference 2017 - UCL  - London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80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Kernel Density estimates of students performance </a:t>
            </a:r>
            <a:r>
              <a:rPr lang="en-GB" dirty="0" smtClean="0"/>
              <a:t>– dissertation mark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896" y="2249488"/>
            <a:ext cx="5966444" cy="4339232"/>
          </a:xfrm>
        </p:spPr>
      </p:pic>
    </p:spTree>
    <p:extLst>
      <p:ext uri="{BB962C8B-B14F-4D97-AF65-F5344CB8AC3E}">
        <p14:creationId xmlns:p14="http://schemas.microsoft.com/office/powerpoint/2010/main" val="22767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04" y="891552"/>
            <a:ext cx="6544739" cy="24277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403" y="3920451"/>
            <a:ext cx="6544739" cy="239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Median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9268" y="1093715"/>
            <a:ext cx="5087155" cy="555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7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75</a:t>
            </a:r>
            <a:r>
              <a:rPr lang="en-GB" baseline="30000" dirty="0" smtClean="0"/>
              <a:t>th</a:t>
            </a:r>
            <a:r>
              <a:rPr lang="en-GB" dirty="0" smtClean="0"/>
              <a:t> percentile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3814" y="1905714"/>
            <a:ext cx="4662152" cy="460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14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percentile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9686" y="1725769"/>
            <a:ext cx="4982378" cy="49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6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increasing the dissertation structure on international students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017" y="2249487"/>
            <a:ext cx="5979323" cy="4348599"/>
          </a:xfrm>
        </p:spPr>
      </p:pic>
    </p:spTree>
    <p:extLst>
      <p:ext uri="{BB962C8B-B14F-4D97-AF65-F5344CB8AC3E}">
        <p14:creationId xmlns:p14="http://schemas.microsoft.com/office/powerpoint/2010/main" val="29712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case study shows that an increase in structure in the UG research project has a positive impact on low performer international students</a:t>
            </a:r>
          </a:p>
          <a:p>
            <a:r>
              <a:rPr lang="en-GB" dirty="0" smtClean="0"/>
              <a:t>Implications for departments having the dissertation as a compulsory component of their degree</a:t>
            </a:r>
          </a:p>
          <a:p>
            <a:r>
              <a:rPr lang="en-GB" dirty="0" smtClean="0"/>
              <a:t>We expect that there will be benefits on the average quality of the </a:t>
            </a:r>
            <a:r>
              <a:rPr lang="en-GB" smtClean="0"/>
              <a:t>UG dissertation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4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UG Dissertation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UG Dissertation encourages students to become </a:t>
            </a:r>
            <a:r>
              <a:rPr lang="en-GB" dirty="0"/>
              <a:t>independent </a:t>
            </a:r>
            <a:r>
              <a:rPr lang="en-GB" dirty="0" smtClean="0"/>
              <a:t>learners and provides </a:t>
            </a:r>
            <a:r>
              <a:rPr lang="en-GB" dirty="0"/>
              <a:t>opportunities to learn in depth about a particular </a:t>
            </a:r>
            <a:r>
              <a:rPr lang="en-GB" dirty="0" smtClean="0"/>
              <a:t>topic</a:t>
            </a:r>
          </a:p>
          <a:p>
            <a:r>
              <a:rPr lang="en-GB" dirty="0"/>
              <a:t>Qualitative comments of module evaluations suggested that the dissertation is a very demanding task for an undergraduate </a:t>
            </a:r>
            <a:r>
              <a:rPr lang="en-GB" dirty="0" smtClean="0"/>
              <a:t>student</a:t>
            </a:r>
          </a:p>
          <a:p>
            <a:r>
              <a:rPr lang="en-GB" dirty="0" smtClean="0"/>
              <a:t>In many UG programmes, the dissertation is an important component of the degree which may be compulsory for all students or may be offered to a selected group (see Peter Smith, 2009)</a:t>
            </a:r>
          </a:p>
        </p:txBody>
      </p:sp>
    </p:spTree>
    <p:extLst>
      <p:ext uri="{BB962C8B-B14F-4D97-AF65-F5344CB8AC3E}">
        <p14:creationId xmlns:p14="http://schemas.microsoft.com/office/powerpoint/2010/main" val="328397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UG Dissertation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2015/16 the </a:t>
            </a:r>
            <a:r>
              <a:rPr lang="en-GB" dirty="0"/>
              <a:t>D</a:t>
            </a:r>
            <a:r>
              <a:rPr lang="en-GB" dirty="0" smtClean="0"/>
              <a:t>epartment of Economics introduced changes aimed at a more structured research</a:t>
            </a:r>
          </a:p>
          <a:p>
            <a:pPr lvl="1"/>
            <a:r>
              <a:rPr lang="en-GB" dirty="0" smtClean="0"/>
              <a:t>Introduction of `more’ specific research topics</a:t>
            </a:r>
          </a:p>
          <a:p>
            <a:pPr lvl="1"/>
            <a:r>
              <a:rPr lang="en-GB" dirty="0" smtClean="0"/>
              <a:t>Earlier on dissertation allocation</a:t>
            </a:r>
          </a:p>
          <a:p>
            <a:pPr lvl="1"/>
            <a:r>
              <a:rPr lang="en-GB" dirty="0" smtClean="0"/>
              <a:t>Increase in weights of one summative component</a:t>
            </a:r>
          </a:p>
          <a:p>
            <a:pPr lvl="1"/>
            <a:r>
              <a:rPr lang="en-GB" dirty="0" smtClean="0"/>
              <a:t>Surgeries in addition to one-to-one supervision</a:t>
            </a:r>
          </a:p>
          <a:p>
            <a:r>
              <a:rPr lang="en-GB" dirty="0" smtClean="0"/>
              <a:t>What is the impact of the changes on student experience and on their performance?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Evaluations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1345" y="2249488"/>
            <a:ext cx="9546136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4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compare second year average mark with dissertation mark for the treatment group (students graduating in July 16)</a:t>
            </a:r>
          </a:p>
          <a:p>
            <a:r>
              <a:rPr lang="en-GB" dirty="0" smtClean="0"/>
              <a:t>We choose students graduating in July 2015 as control group</a:t>
            </a:r>
          </a:p>
          <a:p>
            <a:r>
              <a:rPr lang="en-GB" dirty="0" smtClean="0"/>
              <a:t>We focus on two programmes to avoid selection issues (students on those programmes have to do an Econ dissertation)</a:t>
            </a:r>
          </a:p>
          <a:p>
            <a:r>
              <a:rPr lang="en-GB" dirty="0" smtClean="0"/>
              <a:t>We compare the means and we do quantile regression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3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Bandiera</a:t>
            </a:r>
            <a:r>
              <a:rPr lang="en-GB" dirty="0" smtClean="0"/>
              <a:t> et al. (2015)</a:t>
            </a:r>
          </a:p>
          <a:p>
            <a:pPr lvl="1"/>
            <a:r>
              <a:rPr lang="en-GB" dirty="0"/>
              <a:t>Blissful ignorance? A natural experiment on the effect of feedback </a:t>
            </a:r>
            <a:r>
              <a:rPr lang="en-GB" dirty="0" smtClean="0"/>
              <a:t>on students</a:t>
            </a:r>
            <a:r>
              <a:rPr lang="en-GB" dirty="0"/>
              <a:t>' performance</a:t>
            </a:r>
            <a:endParaRPr lang="en-GB" dirty="0" smtClean="0"/>
          </a:p>
          <a:p>
            <a:r>
              <a:rPr lang="en-GB" dirty="0" smtClean="0"/>
              <a:t>Angrist et al. (2009)</a:t>
            </a:r>
          </a:p>
          <a:p>
            <a:pPr lvl="1"/>
            <a:r>
              <a:rPr lang="en-GB" dirty="0"/>
              <a:t>Incentives and Services for College </a:t>
            </a:r>
            <a:r>
              <a:rPr lang="en-GB" dirty="0" smtClean="0"/>
              <a:t>Achievement: Evidence </a:t>
            </a:r>
            <a:r>
              <a:rPr lang="en-GB" dirty="0"/>
              <a:t>from a Randomized </a:t>
            </a:r>
            <a:r>
              <a:rPr lang="en-GB" dirty="0" smtClean="0"/>
              <a:t>Trial</a:t>
            </a:r>
          </a:p>
          <a:p>
            <a:r>
              <a:rPr lang="en-GB" dirty="0" err="1" smtClean="0"/>
              <a:t>Azmat</a:t>
            </a:r>
            <a:r>
              <a:rPr lang="en-GB" dirty="0" smtClean="0"/>
              <a:t> and </a:t>
            </a:r>
            <a:r>
              <a:rPr lang="en-GB" dirty="0" err="1" smtClean="0"/>
              <a:t>Iriberri</a:t>
            </a:r>
            <a:r>
              <a:rPr lang="en-GB" dirty="0" smtClean="0"/>
              <a:t> (2010)</a:t>
            </a:r>
          </a:p>
          <a:p>
            <a:pPr lvl="1"/>
            <a:r>
              <a:rPr lang="en-GB" dirty="0"/>
              <a:t>The importance of relative performance feedback information: Evidence from a</a:t>
            </a:r>
          </a:p>
          <a:p>
            <a:pPr lvl="1"/>
            <a:r>
              <a:rPr lang="en-GB" dirty="0"/>
              <a:t>natural experiment using high school students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9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Descriptive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8654" y="2382741"/>
            <a:ext cx="7085408" cy="330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9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408" y="1596980"/>
            <a:ext cx="9239149" cy="334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Kernel Density estimates of students performance in year 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86" y="2257482"/>
            <a:ext cx="5837654" cy="4245566"/>
          </a:xfrm>
        </p:spPr>
      </p:pic>
    </p:spTree>
    <p:extLst>
      <p:ext uri="{BB962C8B-B14F-4D97-AF65-F5344CB8AC3E}">
        <p14:creationId xmlns:p14="http://schemas.microsoft.com/office/powerpoint/2010/main" val="33975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690</TotalTime>
  <Words>316</Words>
  <Application>Microsoft Office PowerPoint</Application>
  <PresentationFormat>Widescreen</PresentationFormat>
  <Paragraphs>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Tw Cen MT</vt:lpstr>
      <vt:lpstr>Circuit</vt:lpstr>
      <vt:lpstr>Open versus structured research environment in undergraduate Economics: A Case Study</vt:lpstr>
      <vt:lpstr>UG Dissertation</vt:lpstr>
      <vt:lpstr>UG Dissertation</vt:lpstr>
      <vt:lpstr>Module Evaluations</vt:lpstr>
      <vt:lpstr>Evaluation</vt:lpstr>
      <vt:lpstr>Literature Review</vt:lpstr>
      <vt:lpstr>Descriptive</vt:lpstr>
      <vt:lpstr>PowerPoint Presentation</vt:lpstr>
      <vt:lpstr>Kernel Density estimates of students performance in year 2</vt:lpstr>
      <vt:lpstr>Kernel Density estimates of students performance – dissertation mark</vt:lpstr>
      <vt:lpstr>PowerPoint Presentation</vt:lpstr>
      <vt:lpstr>Median</vt:lpstr>
      <vt:lpstr>75th percentile</vt:lpstr>
      <vt:lpstr>25th percentile</vt:lpstr>
      <vt:lpstr>Impact of increasing the dissertation structure on international students</vt:lpstr>
      <vt:lpstr>Conclusions</vt:lpstr>
    </vt:vector>
  </TitlesOfParts>
  <Company>none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versus structured research environment in undergraduate Economics: A Case Study</dc:title>
  <dc:subject>Economics education</dc:subject>
  <dc:creator>Lotti E.;Dafni Papoutsaki</dc:creator>
  <dc:description>presented at Developments in Economics Education conference 2017</dc:description>
  <cp:lastModifiedBy>ML Poulter</cp:lastModifiedBy>
  <cp:revision>41</cp:revision>
  <dcterms:created xsi:type="dcterms:W3CDTF">2017-09-04T14:11:40Z</dcterms:created>
  <dcterms:modified xsi:type="dcterms:W3CDTF">2017-09-29T10:43:20Z</dcterms:modified>
</cp:coreProperties>
</file>