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0" r:id="rId5"/>
    <p:sldId id="257" r:id="rId6"/>
    <p:sldId id="258" r:id="rId7"/>
    <p:sldId id="259" r:id="rId8"/>
    <p:sldId id="270" r:id="rId9"/>
    <p:sldId id="269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white">
          <a:xfrm>
            <a:off x="127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16" descr="LeedsUni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441325"/>
            <a:ext cx="2274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ltGray">
          <a:xfrm>
            <a:off x="271463" y="4762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7" name="Picture 12" descr="undergraduate-green-band-large_siz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3238"/>
            <a:ext cx="9144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2463800"/>
            <a:ext cx="54292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6140450"/>
            <a:ext cx="6400800" cy="7175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9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414338"/>
            <a:ext cx="2057400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14338"/>
            <a:ext cx="6019800" cy="5711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3"/>
            <a:ext cx="91440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>
            <a:off x="250825" y="1557338"/>
            <a:ext cx="8569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888" y="908050"/>
            <a:ext cx="173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/>
        </p:nvSpPr>
        <p:spPr>
          <a:xfrm>
            <a:off x="158750" y="1125538"/>
            <a:ext cx="295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Leeds</a:t>
            </a: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Enterprise Centre</a:t>
            </a:r>
          </a:p>
        </p:txBody>
      </p:sp>
      <p:sp>
        <p:nvSpPr>
          <p:cNvPr id="8" name="Rectangle 9"/>
          <p:cNvSpPr/>
          <p:nvPr/>
        </p:nvSpPr>
        <p:spPr>
          <a:xfrm>
            <a:off x="107950" y="115888"/>
            <a:ext cx="8928100" cy="722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4388296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2338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50825" y="908050"/>
            <a:ext cx="8569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888" y="333375"/>
            <a:ext cx="173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8750" y="536575"/>
            <a:ext cx="26844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Leeds Enterprise Centre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152400" y="495300"/>
            <a:ext cx="4608513" cy="3857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F"/>
                </a:solidFill>
                <a:cs typeface="Arial" pitchFamily="34" charset="0"/>
              </a:rPr>
              <a:t>Transforming </a:t>
            </a:r>
            <a:r>
              <a:rPr lang="en-US" sz="1900" dirty="0">
                <a:solidFill>
                  <a:srgbClr val="FABB00"/>
                </a:solidFill>
                <a:cs typeface="Arial" pitchFamily="34" charset="0"/>
              </a:rPr>
              <a:t>ideas </a:t>
            </a:r>
            <a:r>
              <a:rPr lang="en-US" sz="1900" dirty="0">
                <a:solidFill>
                  <a:srgbClr val="FFFFFF"/>
                </a:solidFill>
                <a:cs typeface="Arial" pitchFamily="34" charset="0"/>
              </a:rPr>
              <a:t>into </a:t>
            </a:r>
            <a:r>
              <a:rPr lang="en-US" sz="1900" dirty="0">
                <a:solidFill>
                  <a:srgbClr val="FABB00"/>
                </a:solidFill>
                <a:cs typeface="Arial" pitchFamily="34" charset="0"/>
              </a:rPr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248472"/>
          </a:xfrm>
          <a:prstGeom prst="rect">
            <a:avLst/>
          </a:prstGeom>
        </p:spPr>
        <p:txBody>
          <a:bodyPr/>
          <a:lstStyle>
            <a:lvl1pPr marL="0" indent="-187200">
              <a:buFont typeface="Arial"/>
              <a:buChar char="•"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1600" indent="-194400">
              <a:buFont typeface="Arial" pitchFamily="34" charset="0"/>
              <a:buChar char="•"/>
              <a:defRPr sz="2400">
                <a:solidFill>
                  <a:srgbClr val="FABB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681664" cy="64807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  <p:pic>
        <p:nvPicPr>
          <p:cNvPr id="8" name="Picture 11" descr="undergraduate-green-band-small_siz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122056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138433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  <p:pic>
        <p:nvPicPr>
          <p:cNvPr id="5" name="Picture 11" descr="undergraduate-green-band-small_siz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3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11" descr="undergraduate-green-band-small_siz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ltGray">
          <a:xfrm>
            <a:off x="342900" y="594995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0000"/>
                </a:solidFill>
              </a:rPr>
              <a:t>Leeds University Business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9" y="6330677"/>
            <a:ext cx="1838275" cy="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5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white">
          <a:xfrm>
            <a:off x="127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16" descr="LeedsUniBlac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441325"/>
            <a:ext cx="2274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49" y="2463800"/>
            <a:ext cx="7653123" cy="1470025"/>
          </a:xfrm>
        </p:spPr>
        <p:txBody>
          <a:bodyPr/>
          <a:lstStyle/>
          <a:p>
            <a:r>
              <a:rPr lang="en-GB" dirty="0"/>
              <a:t>Targeted workshops for underperforming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50" y="5967455"/>
            <a:ext cx="6400800" cy="717550"/>
          </a:xfrm>
        </p:spPr>
        <p:txBody>
          <a:bodyPr/>
          <a:lstStyle/>
          <a:p>
            <a:r>
              <a:rPr lang="en-GB" dirty="0"/>
              <a:t>Dr Antonio Rodriguez Gil</a:t>
            </a:r>
          </a:p>
          <a:p>
            <a:r>
              <a:rPr lang="en-GB" dirty="0"/>
              <a:t>Dr Peter T Hughes</a:t>
            </a:r>
          </a:p>
        </p:txBody>
      </p:sp>
    </p:spTree>
    <p:extLst>
      <p:ext uri="{BB962C8B-B14F-4D97-AF65-F5344CB8AC3E}">
        <p14:creationId xmlns:p14="http://schemas.microsoft.com/office/powerpoint/2010/main" val="76784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from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 reflection for under-performance largely self-directed: they don’t blame the university or course.</a:t>
            </a:r>
          </a:p>
          <a:p>
            <a:endParaRPr lang="en-GB" dirty="0"/>
          </a:p>
          <a:p>
            <a:r>
              <a:rPr lang="en-GB" dirty="0"/>
              <a:t>Students who are under-performing academically are also disengaged from university activities and with cohort.</a:t>
            </a:r>
          </a:p>
          <a:p>
            <a:endParaRPr lang="en-GB" dirty="0"/>
          </a:p>
          <a:p>
            <a:r>
              <a:rPr lang="en-GB" dirty="0"/>
              <a:t>Passive in terms of goals and identifying actions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97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14338"/>
            <a:ext cx="6207640" cy="986094"/>
          </a:xfrm>
        </p:spPr>
        <p:txBody>
          <a:bodyPr/>
          <a:lstStyle/>
          <a:p>
            <a:r>
              <a:rPr lang="en-GB" dirty="0"/>
              <a:t>Academic performance of targeted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Year 2 treatment group (compared to Year 1)</a:t>
            </a:r>
          </a:p>
          <a:p>
            <a:pPr lvl="1"/>
            <a:r>
              <a:rPr lang="en-GB" dirty="0"/>
              <a:t>28% improved grade boundary (4/14)</a:t>
            </a:r>
          </a:p>
          <a:p>
            <a:pPr lvl="1"/>
            <a:r>
              <a:rPr lang="en-GB" dirty="0"/>
              <a:t>14% fell grade boundary</a:t>
            </a:r>
          </a:p>
          <a:p>
            <a:r>
              <a:rPr lang="en-GB" dirty="0"/>
              <a:t>Year 3 treatment group (compared to Year 2)</a:t>
            </a:r>
          </a:p>
          <a:p>
            <a:pPr lvl="1"/>
            <a:r>
              <a:rPr lang="en-GB" dirty="0"/>
              <a:t>40% improved grade boundary (6/15)</a:t>
            </a:r>
          </a:p>
          <a:p>
            <a:pPr lvl="1"/>
            <a:r>
              <a:rPr lang="en-GB" dirty="0"/>
              <a:t>13% fell grade boundary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Rest of cohort average – selection bias present</a:t>
            </a:r>
          </a:p>
          <a:p>
            <a:pPr lvl="1"/>
            <a:r>
              <a:rPr lang="en-GB" dirty="0"/>
              <a:t>10% improved grade boundary</a:t>
            </a:r>
          </a:p>
          <a:p>
            <a:pPr lvl="1"/>
            <a:r>
              <a:rPr lang="en-GB" dirty="0"/>
              <a:t>23% fell grade boundary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Study aims to identify commonalities between underperforming students.</a:t>
            </a:r>
          </a:p>
          <a:p>
            <a:endParaRPr lang="en-GB" dirty="0"/>
          </a:p>
          <a:p>
            <a:r>
              <a:rPr lang="en-GB" dirty="0"/>
              <a:t>Work by </a:t>
            </a:r>
            <a:r>
              <a:rPr lang="en-GB" dirty="0" err="1"/>
              <a:t>Lizzio</a:t>
            </a:r>
            <a:r>
              <a:rPr lang="en-GB" dirty="0"/>
              <a:t> &amp; Wilson 2013 suggest that workshops targeted at underperforming students are effective in improving performance of these students.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32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target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Second year and final year students who were achieving a year average equating to a 2:2 award or lower were each invited to two workshops – one in semester 1 and a second workshop in semester 2.</a:t>
            </a:r>
          </a:p>
          <a:p>
            <a:endParaRPr lang="en-GB" dirty="0"/>
          </a:p>
          <a:p>
            <a:pPr lvl="1"/>
            <a:r>
              <a:rPr lang="en-GB" sz="2800" dirty="0"/>
              <a:t>22 students in level 2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20 students in level 3</a:t>
            </a:r>
          </a:p>
        </p:txBody>
      </p:sp>
    </p:spTree>
    <p:extLst>
      <p:ext uri="{BB962C8B-B14F-4D97-AF65-F5344CB8AC3E}">
        <p14:creationId xmlns:p14="http://schemas.microsoft.com/office/powerpoint/2010/main" val="3856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were the sessions structured?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hour workshops </a:t>
            </a:r>
          </a:p>
          <a:p>
            <a:endParaRPr lang="en-GB" dirty="0"/>
          </a:p>
          <a:p>
            <a:r>
              <a:rPr lang="en-GB" dirty="0"/>
              <a:t>2 academic staff (personal tutors) present to facilitate discussions in small groups.</a:t>
            </a:r>
          </a:p>
          <a:p>
            <a:endParaRPr lang="en-GB" dirty="0"/>
          </a:p>
          <a:p>
            <a:r>
              <a:rPr lang="en-GB" dirty="0"/>
              <a:t>Each student was asked to complete a reflective survey at each workshop.</a:t>
            </a:r>
          </a:p>
          <a:p>
            <a:r>
              <a:rPr lang="en-GB" dirty="0"/>
              <a:t>First workshop students asked to complete a form where they identified three improvement goals and strategies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4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3" y="1362454"/>
            <a:ext cx="7449312" cy="44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4" y="1463726"/>
            <a:ext cx="7423149" cy="4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41" y="1484958"/>
            <a:ext cx="7473895" cy="44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857250"/>
            <a:ext cx="371951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91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514" y="1451867"/>
            <a:ext cx="7564940" cy="45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296"/>
      </p:ext>
    </p:extLst>
  </p:cSld>
  <p:clrMapOvr>
    <a:masterClrMapping/>
  </p:clrMapOvr>
</p:sld>
</file>

<file path=ppt/theme/theme1.xml><?xml version="1.0" encoding="utf-8"?>
<a:theme xmlns:a="http://schemas.openxmlformats.org/drawingml/2006/main" name="LUBS UG">
  <a:themeElements>
    <a:clrScheme name="PP Template Multi Colour on White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 Template Multi Colour on White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 Template Multi Colour on White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Multi Colour on White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Multi Colour on White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Multi Colour on White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Multi Colour on White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Template Multi Colour on White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Multi Colour on White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Multi Colour on White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Multi Colour on White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Multi Colour on White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Multi Colour on White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Template Multi Colour on White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UBS UG" id="{CA8A8C1E-7E35-4D60-A97B-9FA2AEB66D69}" vid="{C0286483-7A90-4DBB-8238-A990F62A38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LUBS UG</Template>
  <TotalTime>780</TotalTime>
  <Words>258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LUBS UG</vt:lpstr>
      <vt:lpstr>Targeted workshops for underperforming students</vt:lpstr>
      <vt:lpstr>PowerPoint Presentation</vt:lpstr>
      <vt:lpstr>Identifying target students</vt:lpstr>
      <vt:lpstr>How were the sessions structured?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 from discussions</vt:lpstr>
      <vt:lpstr>Academic performance of targeted students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Targeted workshops for underperforming students</dc:title>
  <dc:subject>Economics education</dc:subject>
  <dc:creator>Peter T Hughes</dc:creator>
  <cp:lastModifiedBy>ML Poulter</cp:lastModifiedBy>
  <cp:revision>15</cp:revision>
  <dcterms:created xsi:type="dcterms:W3CDTF">2017-09-05T13:51:32Z</dcterms:created>
  <dcterms:modified xsi:type="dcterms:W3CDTF">2017-09-25T11:24:03Z</dcterms:modified>
</cp:coreProperties>
</file>