
<file path=[Content_Types].xml><?xml version="1.0" encoding="utf-8"?>
<Types xmlns="http://schemas.openxmlformats.org/package/2006/content-types">
  <Default Extension="rels" ContentType="application/vnd.openxmlformats-package.relationships+xml"/>
  <Default Extension="xml" ContentType="application/xml"/>
  <Default Extension="fntdata" ContentType="application/x-fontdata"/>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21"/>
  </p:notesMasterIdLst>
  <p:sldIdLst>
    <p:sldId id="256" r:id="rId2"/>
    <p:sldId id="258" r:id="rId3"/>
    <p:sldId id="259" r:id="rId4"/>
    <p:sldId id="260" r:id="rId5"/>
    <p:sldId id="261" r:id="rId6"/>
    <p:sldId id="262" r:id="rId7"/>
    <p:sldId id="263" r:id="rId8"/>
    <p:sldId id="273" r:id="rId9"/>
    <p:sldId id="274" r:id="rId10"/>
    <p:sldId id="264" r:id="rId11"/>
    <p:sldId id="265" r:id="rId12"/>
    <p:sldId id="266" r:id="rId13"/>
    <p:sldId id="267" r:id="rId14"/>
    <p:sldId id="268" r:id="rId15"/>
    <p:sldId id="269" r:id="rId16"/>
    <p:sldId id="270" r:id="rId17"/>
    <p:sldId id="271" r:id="rId18"/>
    <p:sldId id="275" r:id="rId19"/>
    <p:sldId id="272" r:id="rId20"/>
  </p:sldIdLst>
  <p:sldSz cx="9144000" cy="6858000" type="screen4x3"/>
  <p:notesSz cx="6858000" cy="9144000"/>
  <p:embeddedFontLst>
    <p:embeddedFont>
      <p:font typeface="Calibri" panose="020F0502020204030204" pitchFamily="34" charset="0"/>
      <p:regular r:id="rId22"/>
      <p:bold r:id="rId23"/>
      <p:italic r:id="rId24"/>
      <p:boldItalic r:id="rId25"/>
    </p:embeddedFont>
  </p:embeddedFontLst>
  <p:defaultTex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183CF00-2ED0-4E65-8B55-EDD8BE7432B8}">
  <a:tblStyle styleId="{5183CF00-2ED0-4E65-8B55-EDD8BE7432B8}" styleName="Table_0"/>
  <a:tblStyle styleId="{8746A8FE-AB18-4A06-B9FC-6FB0BB4000CB}" styleName="Table_1"/>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86" autoAdjust="0"/>
  </p:normalViewPr>
  <p:slideViewPr>
    <p:cSldViewPr>
      <p:cViewPr varScale="1">
        <p:scale>
          <a:sx n="67" d="100"/>
          <a:sy n="67" d="100"/>
        </p:scale>
        <p:origin x="606" y="60"/>
      </p:cViewPr>
      <p:guideLst>
        <p:guide orient="horz" pos="2160"/>
        <p:guide pos="2880"/>
      </p:guideLst>
    </p:cSldViewPr>
  </p:slideViewPr>
  <p:notesTextViewPr>
    <p:cViewPr>
      <p:scale>
        <a:sx n="1" d="1"/>
        <a:sy n="1" d="1"/>
      </p:scale>
      <p:origin x="0" y="0"/>
    </p:cViewPr>
  </p:notesTextViewPr>
  <p:sorterViewPr>
    <p:cViewPr>
      <p:scale>
        <a:sx n="100" d="100"/>
        <a:sy n="100" d="100"/>
      </p:scale>
      <p:origin x="0" y="-5172"/>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4.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3.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font" Target="fonts/font2.fntdata"/><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font" Target="fonts/font1.fntdata"/><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
        <p:cNvGrpSpPr/>
        <p:nvPr/>
      </p:nvGrpSpPr>
      <p:grpSpPr>
        <a:xfrm>
          <a:off x="0" y="0"/>
          <a:ext cx="0" cy="0"/>
          <a:chOff x="0" y="0"/>
          <a:chExt cx="0" cy="0"/>
        </a:xfrm>
      </p:grpSpPr>
      <p:sp>
        <p:nvSpPr>
          <p:cNvPr id="2" name="Shape 2"/>
          <p:cNvSpPr txBox="1">
            <a:spLocks noGrp="1"/>
          </p:cNvSpPr>
          <p:nvPr>
            <p:ph type="hdr" idx="2"/>
          </p:nvPr>
        </p:nvSpPr>
        <p:spPr>
          <a:xfrm>
            <a:off x="0" y="0"/>
            <a:ext cx="2971799" cy="4572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 name="Shape 3"/>
          <p:cNvSpPr txBox="1">
            <a:spLocks noGrp="1"/>
          </p:cNvSpPr>
          <p:nvPr>
            <p:ph type="dt" idx="10"/>
          </p:nvPr>
        </p:nvSpPr>
        <p:spPr>
          <a:xfrm>
            <a:off x="3884612" y="0"/>
            <a:ext cx="2971799" cy="457200"/>
          </a:xfrm>
          <a:prstGeom prst="rect">
            <a:avLst/>
          </a:prstGeom>
          <a:noFill/>
          <a:ln>
            <a:noFill/>
          </a:ln>
        </p:spPr>
        <p:txBody>
          <a:bodyPr lIns="91425" tIns="91425" rIns="91425" bIns="91425" anchor="t" anchorCtr="0"/>
          <a:lstStyle>
            <a:lvl1pPr marL="0" marR="0" indent="0" algn="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 name="Shape 4"/>
          <p:cNvSpPr>
            <a:spLocks noGrp="1" noRot="1" noChangeAspect="1"/>
          </p:cNvSpPr>
          <p:nvPr>
            <p:ph type="sldImg" idx="3"/>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12700" cap="flat" cmpd="sng">
            <a:solidFill>
              <a:srgbClr val="000000"/>
            </a:solidFill>
            <a:prstDash val="solid"/>
            <a:round/>
            <a:headEnd type="none" w="med" len="med"/>
            <a:tailEnd type="none" w="med" len="med"/>
          </a:ln>
        </p:spPr>
      </p:sp>
      <p:sp>
        <p:nvSpPr>
          <p:cNvPr id="5" name="Shape 5"/>
          <p:cNvSpPr txBox="1">
            <a:spLocks noGrp="1"/>
          </p:cNvSpPr>
          <p:nvPr>
            <p:ph type="body" idx="1"/>
          </p:nvPr>
        </p:nvSpPr>
        <p:spPr>
          <a:xfrm>
            <a:off x="685800" y="4343400"/>
            <a:ext cx="5486399" cy="4114800"/>
          </a:xfrm>
          <a:prstGeom prst="rect">
            <a:avLst/>
          </a:prstGeom>
          <a:noFill/>
          <a:ln>
            <a:noFill/>
          </a:ln>
        </p:spPr>
        <p:txBody>
          <a:bodyPr lIns="91425" tIns="91425" rIns="91425" bIns="91425" anchor="t"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 name="Shape 6"/>
          <p:cNvSpPr txBox="1">
            <a:spLocks noGrp="1"/>
          </p:cNvSpPr>
          <p:nvPr>
            <p:ph type="ftr" idx="11"/>
          </p:nvPr>
        </p:nvSpPr>
        <p:spPr>
          <a:xfrm>
            <a:off x="0" y="8685213"/>
            <a:ext cx="2971799" cy="457200"/>
          </a:xfrm>
          <a:prstGeom prst="rect">
            <a:avLst/>
          </a:prstGeom>
          <a:noFill/>
          <a:ln>
            <a:noFill/>
          </a:ln>
        </p:spPr>
        <p:txBody>
          <a:bodyPr lIns="91425" tIns="91425" rIns="91425" bIns="91425" anchor="b"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 name="Shape 7"/>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a:t>
            </a:fld>
            <a:endParaRPr lang="en-AU"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424355587"/>
      </p:ext>
    </p:extLst>
  </p:cSld>
  <p:clrMap bg1="lt1" tx1="dk1" bg2="dk2" tx2="lt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Shape 8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88" name="Shape 8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One of two mainstream print journals in Economics education (other: JEE); not to be confused with Education Economics and Economics of Education Review.</a:t>
            </a:r>
          </a:p>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IREE has produced 12 issues since 2003 – two per year.</a:t>
            </a:r>
          </a:p>
        </p:txBody>
      </p:sp>
    </p:spTree>
    <p:extLst>
      <p:ext uri="{BB962C8B-B14F-4D97-AF65-F5344CB8AC3E}">
        <p14:creationId xmlns:p14="http://schemas.microsoft.com/office/powerpoint/2010/main" val="30555514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54"/>
        <p:cNvGrpSpPr/>
        <p:nvPr/>
      </p:nvGrpSpPr>
      <p:grpSpPr>
        <a:xfrm>
          <a:off x="0" y="0"/>
          <a:ext cx="0" cy="0"/>
          <a:chOff x="0" y="0"/>
          <a:chExt cx="0" cy="0"/>
        </a:xfrm>
      </p:grpSpPr>
      <p:sp>
        <p:nvSpPr>
          <p:cNvPr id="155" name="Shape 15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10</a:t>
            </a:fld>
            <a:endParaRPr lang="en-AU" sz="1200" b="0" i="0" u="none" strike="noStrike" cap="none" baseline="0">
              <a:solidFill>
                <a:schemeClr val="dk1"/>
              </a:solidFill>
              <a:latin typeface="Calibri"/>
              <a:ea typeface="Calibri"/>
              <a:cs typeface="Calibri"/>
              <a:sym typeface="Calibri"/>
            </a:endParaRPr>
          </a:p>
        </p:txBody>
      </p:sp>
      <p:sp>
        <p:nvSpPr>
          <p:cNvPr id="156" name="Shape 15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57" name="Shape 15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5130457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Shape 164"/>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11</a:t>
            </a:fld>
            <a:endParaRPr lang="en-AU" sz="1200" b="0" i="0" u="none" strike="noStrike" cap="none" baseline="0">
              <a:solidFill>
                <a:schemeClr val="dk1"/>
              </a:solidFill>
              <a:latin typeface="Calibri"/>
              <a:ea typeface="Calibri"/>
              <a:cs typeface="Calibri"/>
              <a:sym typeface="Calibri"/>
            </a:endParaRPr>
          </a:p>
        </p:txBody>
      </p:sp>
      <p:sp>
        <p:nvSpPr>
          <p:cNvPr id="165" name="Shape 165"/>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66" name="Shape 166"/>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256325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2"/>
        <p:cNvGrpSpPr/>
        <p:nvPr/>
      </p:nvGrpSpPr>
      <p:grpSpPr>
        <a:xfrm>
          <a:off x="0" y="0"/>
          <a:ext cx="0" cy="0"/>
          <a:chOff x="0" y="0"/>
          <a:chExt cx="0" cy="0"/>
        </a:xfrm>
      </p:grpSpPr>
      <p:sp>
        <p:nvSpPr>
          <p:cNvPr id="173" name="Shape 173"/>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12</a:t>
            </a:fld>
            <a:endParaRPr lang="en-AU" sz="1200" b="0" i="0" u="none" strike="noStrike" cap="none" baseline="0">
              <a:solidFill>
                <a:schemeClr val="dk1"/>
              </a:solidFill>
              <a:latin typeface="Calibri"/>
              <a:ea typeface="Calibri"/>
              <a:cs typeface="Calibri"/>
              <a:sym typeface="Calibri"/>
            </a:endParaRPr>
          </a:p>
        </p:txBody>
      </p:sp>
      <p:sp>
        <p:nvSpPr>
          <p:cNvPr id="174" name="Shape 174"/>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75" name="Shape 175"/>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3009243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1"/>
        <p:cNvGrpSpPr/>
        <p:nvPr/>
      </p:nvGrpSpPr>
      <p:grpSpPr>
        <a:xfrm>
          <a:off x="0" y="0"/>
          <a:ext cx="0" cy="0"/>
          <a:chOff x="0" y="0"/>
          <a:chExt cx="0" cy="0"/>
        </a:xfrm>
      </p:grpSpPr>
      <p:sp>
        <p:nvSpPr>
          <p:cNvPr id="182" name="Shape 182"/>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13</a:t>
            </a:fld>
            <a:endParaRPr lang="en-AU" sz="1200" b="0" i="0" u="none" strike="noStrike" cap="none" baseline="0">
              <a:solidFill>
                <a:schemeClr val="dk1"/>
              </a:solidFill>
              <a:latin typeface="Calibri"/>
              <a:ea typeface="Calibri"/>
              <a:cs typeface="Calibri"/>
              <a:sym typeface="Calibri"/>
            </a:endParaRPr>
          </a:p>
        </p:txBody>
      </p:sp>
      <p:sp>
        <p:nvSpPr>
          <p:cNvPr id="183" name="Shape 18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84" name="Shape 184"/>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34387215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8"/>
        <p:cNvGrpSpPr/>
        <p:nvPr/>
      </p:nvGrpSpPr>
      <p:grpSpPr>
        <a:xfrm>
          <a:off x="0" y="0"/>
          <a:ext cx="0" cy="0"/>
          <a:chOff x="0" y="0"/>
          <a:chExt cx="0" cy="0"/>
        </a:xfrm>
      </p:grpSpPr>
      <p:sp>
        <p:nvSpPr>
          <p:cNvPr id="189" name="Shape 189"/>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0" name="Shape 190"/>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91" name="Shape 191"/>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AU"/>
              <a:t>14</a:t>
            </a:fld>
            <a:endParaRPr lang="en-AU"/>
          </a:p>
        </p:txBody>
      </p:sp>
    </p:spTree>
    <p:extLst>
      <p:ext uri="{BB962C8B-B14F-4D97-AF65-F5344CB8AC3E}">
        <p14:creationId xmlns:p14="http://schemas.microsoft.com/office/powerpoint/2010/main" val="290375926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5"/>
        <p:cNvGrpSpPr/>
        <p:nvPr/>
      </p:nvGrpSpPr>
      <p:grpSpPr>
        <a:xfrm>
          <a:off x="0" y="0"/>
          <a:ext cx="0" cy="0"/>
          <a:chOff x="0" y="0"/>
          <a:chExt cx="0" cy="0"/>
        </a:xfrm>
      </p:grpSpPr>
      <p:sp>
        <p:nvSpPr>
          <p:cNvPr id="196" name="Shape 19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97" name="Shape 197"/>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98" name="Shape 198"/>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AU"/>
              <a:t>15</a:t>
            </a:fld>
            <a:endParaRPr lang="en-AU"/>
          </a:p>
        </p:txBody>
      </p:sp>
    </p:spTree>
    <p:extLst>
      <p:ext uri="{BB962C8B-B14F-4D97-AF65-F5344CB8AC3E}">
        <p14:creationId xmlns:p14="http://schemas.microsoft.com/office/powerpoint/2010/main" val="1755057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2"/>
        <p:cNvGrpSpPr/>
        <p:nvPr/>
      </p:nvGrpSpPr>
      <p:grpSpPr>
        <a:xfrm>
          <a:off x="0" y="0"/>
          <a:ext cx="0" cy="0"/>
          <a:chOff x="0" y="0"/>
          <a:chExt cx="0" cy="0"/>
        </a:xfrm>
      </p:grpSpPr>
      <p:sp>
        <p:nvSpPr>
          <p:cNvPr id="203" name="Shape 203"/>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04" name="Shape 204"/>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05" name="Shape 205"/>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AU"/>
              <a:t>16</a:t>
            </a:fld>
            <a:endParaRPr lang="en-AU"/>
          </a:p>
        </p:txBody>
      </p:sp>
    </p:spTree>
    <p:extLst>
      <p:ext uri="{BB962C8B-B14F-4D97-AF65-F5344CB8AC3E}">
        <p14:creationId xmlns:p14="http://schemas.microsoft.com/office/powerpoint/2010/main" val="76231197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Shape 210"/>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211" name="Shape 211"/>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212" name="Shape 212"/>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AU"/>
              <a:t>17</a:t>
            </a:fld>
            <a:endParaRPr lang="en-AU"/>
          </a:p>
        </p:txBody>
      </p:sp>
    </p:spTree>
    <p:extLst>
      <p:ext uri="{BB962C8B-B14F-4D97-AF65-F5344CB8AC3E}">
        <p14:creationId xmlns:p14="http://schemas.microsoft.com/office/powerpoint/2010/main" val="414859003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19"/>
        <p:cNvGrpSpPr/>
        <p:nvPr/>
      </p:nvGrpSpPr>
      <p:grpSpPr>
        <a:xfrm>
          <a:off x="0" y="0"/>
          <a:ext cx="0" cy="0"/>
          <a:chOff x="0" y="0"/>
          <a:chExt cx="0" cy="0"/>
        </a:xfrm>
      </p:grpSpPr>
      <p:sp>
        <p:nvSpPr>
          <p:cNvPr id="220" name="Shape 220"/>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19</a:t>
            </a:fld>
            <a:endParaRPr lang="en-AU" sz="1200" b="0" i="0" u="none" strike="noStrike" cap="none" baseline="0">
              <a:solidFill>
                <a:schemeClr val="dk1"/>
              </a:solidFill>
              <a:latin typeface="Calibri"/>
              <a:ea typeface="Calibri"/>
              <a:cs typeface="Calibri"/>
              <a:sym typeface="Calibri"/>
            </a:endParaRPr>
          </a:p>
        </p:txBody>
      </p:sp>
      <p:sp>
        <p:nvSpPr>
          <p:cNvPr id="221" name="Shape 221"/>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222" name="Shape 222"/>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71811675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5"/>
        <p:cNvGrpSpPr/>
        <p:nvPr/>
      </p:nvGrpSpPr>
      <p:grpSpPr>
        <a:xfrm>
          <a:off x="0" y="0"/>
          <a:ext cx="0" cy="0"/>
          <a:chOff x="0" y="0"/>
          <a:chExt cx="0" cy="0"/>
        </a:xfrm>
      </p:grpSpPr>
      <p:sp>
        <p:nvSpPr>
          <p:cNvPr id="106" name="Shape 10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2</a:t>
            </a:fld>
            <a:endParaRPr lang="en-AU" sz="1200" b="0" i="0" u="none" strike="noStrike" cap="none" baseline="0">
              <a:solidFill>
                <a:schemeClr val="dk1"/>
              </a:solidFill>
              <a:latin typeface="Calibri"/>
              <a:ea typeface="Calibri"/>
              <a:cs typeface="Calibri"/>
              <a:sym typeface="Calibri"/>
            </a:endParaRPr>
          </a:p>
        </p:txBody>
      </p:sp>
      <p:sp>
        <p:nvSpPr>
          <p:cNvPr id="107" name="Shape 10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08" name="Shape 10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581586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5"/>
        <p:cNvGrpSpPr/>
        <p:nvPr/>
      </p:nvGrpSpPr>
      <p:grpSpPr>
        <a:xfrm>
          <a:off x="0" y="0"/>
          <a:ext cx="0" cy="0"/>
          <a:chOff x="0" y="0"/>
          <a:chExt cx="0" cy="0"/>
        </a:xfrm>
      </p:grpSpPr>
      <p:sp>
        <p:nvSpPr>
          <p:cNvPr id="116" name="Shape 11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3</a:t>
            </a:fld>
            <a:endParaRPr lang="en-AU" sz="1200" b="0" i="0" u="none" strike="noStrike" cap="none" baseline="0">
              <a:solidFill>
                <a:schemeClr val="dk1"/>
              </a:solidFill>
              <a:latin typeface="Calibri"/>
              <a:ea typeface="Calibri"/>
              <a:cs typeface="Calibri"/>
              <a:sym typeface="Calibri"/>
            </a:endParaRPr>
          </a:p>
        </p:txBody>
      </p:sp>
      <p:sp>
        <p:nvSpPr>
          <p:cNvPr id="117" name="Shape 11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18" name="Shape 11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285750" marR="0" lvl="0" indent="-285750" algn="l" rtl="0">
              <a:spcBef>
                <a:spcPts val="0"/>
              </a:spcBef>
              <a:buClr>
                <a:schemeClr val="dk1"/>
              </a:buClr>
              <a:buSzPct val="100000"/>
              <a:buFont typeface="Arial"/>
              <a:buChar char="•"/>
            </a:pPr>
            <a:r>
              <a:rPr lang="en-AU" sz="1300" b="0" i="0" u="none" strike="noStrike" cap="none" baseline="0">
                <a:solidFill>
                  <a:schemeClr val="dk1"/>
                </a:solidFill>
                <a:latin typeface="Calibri"/>
                <a:ea typeface="Calibri"/>
                <a:cs typeface="Calibri"/>
                <a:sym typeface="Calibri"/>
              </a:rPr>
              <a:t>Included in Thompson Reuters Web of Science New Edition (released late 2015)</a:t>
            </a:r>
          </a:p>
          <a:p>
            <a:pPr marL="742950" marR="0" lvl="1" indent="-285750" algn="l" rtl="0">
              <a:spcBef>
                <a:spcPts val="0"/>
              </a:spcBef>
              <a:buClr>
                <a:schemeClr val="dk1"/>
              </a:buClr>
              <a:buSzPct val="100000"/>
              <a:buFont typeface="Arial"/>
              <a:buChar char="•"/>
            </a:pPr>
            <a:r>
              <a:rPr lang="en-AU" sz="1300" b="0" i="0" u="none" strike="noStrike" cap="none" baseline="0">
                <a:solidFill>
                  <a:schemeClr val="dk1"/>
                </a:solidFill>
                <a:latin typeface="Calibri"/>
                <a:ea typeface="Calibri"/>
                <a:cs typeface="Calibri"/>
                <a:sym typeface="Calibri"/>
              </a:rPr>
              <a:t>In the running for the SSCI which would provide an impact factor. </a:t>
            </a:r>
          </a:p>
          <a:p>
            <a:pPr marL="285750" marR="0" lvl="0" indent="-285750" algn="l" rtl="0">
              <a:spcBef>
                <a:spcPts val="0"/>
              </a:spcBef>
              <a:buClr>
                <a:schemeClr val="dk1"/>
              </a:buClr>
              <a:buSzPct val="100000"/>
              <a:buFont typeface="Arial"/>
              <a:buChar char="•"/>
            </a:pPr>
            <a:r>
              <a:rPr lang="en-AU" sz="1300" b="0" i="0" u="none" strike="noStrike" cap="none" baseline="0">
                <a:solidFill>
                  <a:schemeClr val="dk1"/>
                </a:solidFill>
                <a:latin typeface="Calibri"/>
                <a:ea typeface="Calibri"/>
                <a:cs typeface="Calibri"/>
                <a:sym typeface="Calibri"/>
              </a:rPr>
              <a:t>Fast author proofing - authors get the proofs of their article within 24­72 hours after acceptance, which will contribute to a much faster overall production time (from acceptance to final publication).   </a:t>
            </a:r>
          </a:p>
          <a:p>
            <a:pPr marL="285750" marR="0" lvl="0" indent="-285750" algn="l" rtl="0">
              <a:spcBef>
                <a:spcPts val="0"/>
              </a:spcBef>
              <a:buClr>
                <a:schemeClr val="dk1"/>
              </a:buClr>
              <a:buSzPct val="100000"/>
              <a:buFont typeface="Arial"/>
              <a:buChar char="•"/>
            </a:pPr>
            <a:r>
              <a:rPr lang="en-AU" sz="1300" b="0" i="1" u="none" strike="noStrike" cap="none" baseline="0">
                <a:solidFill>
                  <a:schemeClr val="dk1"/>
                </a:solidFill>
                <a:latin typeface="Calibri"/>
                <a:ea typeface="Calibri"/>
                <a:cs typeface="Calibri"/>
                <a:sym typeface="Calibri"/>
              </a:rPr>
              <a:t>IREE </a:t>
            </a:r>
            <a:r>
              <a:rPr lang="en-AU" sz="1300" b="0" i="0" u="none" strike="noStrike" cap="none" baseline="0">
                <a:solidFill>
                  <a:schemeClr val="dk1"/>
                </a:solidFill>
                <a:latin typeface="Calibri"/>
                <a:ea typeface="Calibri"/>
                <a:cs typeface="Calibri"/>
                <a:sym typeface="Calibri"/>
              </a:rPr>
              <a:t>is listed in Scopus which is Elsevier’s database of abstracts and citations of journal articles, and now Elsevier has loaded the pre-2013 articles as archives onto ScienceDirect which is Elsevier’s database of some 2,500 academic journals. The pre-2013 articles should also be able to be indexed in Scopus by end of 2015.</a:t>
            </a:r>
          </a:p>
          <a:p>
            <a:pPr marL="285750" marR="0" lvl="0" indent="-285750" algn="l" rtl="0">
              <a:spcBef>
                <a:spcPts val="0"/>
              </a:spcBef>
              <a:buClr>
                <a:schemeClr val="dk1"/>
              </a:buClr>
              <a:buSzPct val="100000"/>
              <a:buFont typeface="Arial"/>
              <a:buChar char="•"/>
            </a:pPr>
            <a:r>
              <a:rPr lang="en-AU" sz="1300" b="0" i="0" u="none" strike="noStrike" cap="none" baseline="0">
                <a:solidFill>
                  <a:schemeClr val="dk1"/>
                </a:solidFill>
                <a:latin typeface="Calibri"/>
                <a:ea typeface="Calibri"/>
                <a:cs typeface="Calibri"/>
                <a:sym typeface="Calibri"/>
              </a:rPr>
              <a:t>Elsevier has moved IREE to Article Based Publishing</a:t>
            </a:r>
          </a:p>
          <a:p>
            <a:pPr marL="742950" marR="0" lvl="1" indent="-285750" algn="l" rtl="0">
              <a:spcBef>
                <a:spcPts val="0"/>
              </a:spcBef>
              <a:buClr>
                <a:schemeClr val="dk1"/>
              </a:buClr>
              <a:buSzPct val="100000"/>
              <a:buFont typeface="Arial"/>
              <a:buChar char="•"/>
            </a:pPr>
            <a:r>
              <a:rPr lang="en-AU" sz="1300" b="0" i="0" u="none" strike="noStrike" cap="none" baseline="0">
                <a:solidFill>
                  <a:schemeClr val="dk1"/>
                </a:solidFill>
                <a:latin typeface="Calibri"/>
                <a:ea typeface="Calibri"/>
                <a:cs typeface="Calibri"/>
                <a:sym typeface="Calibri"/>
              </a:rPr>
              <a:t>The “article in press” is replaced with an “issue in progress”. Accepted articles are immediately typeset, paginated,</a:t>
            </a:r>
            <a:r>
              <a:rPr lang="en-AU" sz="1300" b="0" i="1" u="none" strike="noStrike" cap="none" baseline="0">
                <a:solidFill>
                  <a:schemeClr val="dk1"/>
                </a:solidFill>
                <a:latin typeface="Calibri"/>
                <a:ea typeface="Calibri"/>
                <a:cs typeface="Calibri"/>
                <a:sym typeface="Calibri"/>
              </a:rPr>
              <a:t> </a:t>
            </a:r>
            <a:r>
              <a:rPr lang="en-AU" sz="1300" b="0" i="0" u="none" strike="noStrike" cap="none" baseline="0">
                <a:solidFill>
                  <a:schemeClr val="dk1"/>
                </a:solidFill>
                <a:latin typeface="Calibri"/>
                <a:ea typeface="Calibri"/>
                <a:cs typeface="Calibri"/>
                <a:sym typeface="Calibri"/>
              </a:rPr>
              <a:t>and assigned to an issue as a fully published article. Reduces publication times with about 7 weeks. It can mean that issue sizes will vary a bit more and there is no more “running order”. </a:t>
            </a:r>
          </a:p>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28510851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4"/>
        <p:cNvGrpSpPr/>
        <p:nvPr/>
      </p:nvGrpSpPr>
      <p:grpSpPr>
        <a:xfrm>
          <a:off x="0" y="0"/>
          <a:ext cx="0" cy="0"/>
          <a:chOff x="0" y="0"/>
          <a:chExt cx="0" cy="0"/>
        </a:xfrm>
      </p:grpSpPr>
      <p:sp>
        <p:nvSpPr>
          <p:cNvPr id="125" name="Shape 125"/>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4</a:t>
            </a:fld>
            <a:endParaRPr lang="en-AU" sz="1200" b="0" i="0" u="none" strike="noStrike" cap="none" baseline="0">
              <a:solidFill>
                <a:schemeClr val="dk1"/>
              </a:solidFill>
              <a:latin typeface="Calibri"/>
              <a:ea typeface="Calibri"/>
              <a:cs typeface="Calibri"/>
              <a:sym typeface="Calibri"/>
            </a:endParaRPr>
          </a:p>
        </p:txBody>
      </p:sp>
      <p:sp>
        <p:nvSpPr>
          <p:cNvPr id="126" name="Shape 126"/>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27" name="Shape 127"/>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0345078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1"/>
        <p:cNvGrpSpPr/>
        <p:nvPr/>
      </p:nvGrpSpPr>
      <p:grpSpPr>
        <a:xfrm>
          <a:off x="0" y="0"/>
          <a:ext cx="0" cy="0"/>
          <a:chOff x="0" y="0"/>
          <a:chExt cx="0" cy="0"/>
        </a:xfrm>
      </p:grpSpPr>
      <p:sp>
        <p:nvSpPr>
          <p:cNvPr id="132" name="Shape 132"/>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3" name="Shape 133"/>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a:spcBef>
                <a:spcPts val="0"/>
              </a:spcBef>
              <a:buNone/>
            </a:pPr>
            <a:endParaRPr/>
          </a:p>
        </p:txBody>
      </p:sp>
      <p:sp>
        <p:nvSpPr>
          <p:cNvPr id="134" name="Shape 134"/>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a:spcBef>
                <a:spcPts val="0"/>
              </a:spcBef>
              <a:buClr>
                <a:srgbClr val="000000"/>
              </a:buClr>
              <a:buSzPct val="25000"/>
              <a:buFont typeface="Arial"/>
              <a:buNone/>
            </a:pPr>
            <a:fld id="{00000000-1234-1234-1234-123412341234}" type="slidenum">
              <a:rPr lang="en-AU"/>
              <a:t>5</a:t>
            </a:fld>
            <a:endParaRPr lang="en-AU"/>
          </a:p>
        </p:txBody>
      </p:sp>
    </p:spTree>
    <p:extLst>
      <p:ext uri="{BB962C8B-B14F-4D97-AF65-F5344CB8AC3E}">
        <p14:creationId xmlns:p14="http://schemas.microsoft.com/office/powerpoint/2010/main" val="8862694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37"/>
        <p:cNvGrpSpPr/>
        <p:nvPr/>
      </p:nvGrpSpPr>
      <p:grpSpPr>
        <a:xfrm>
          <a:off x="0" y="0"/>
          <a:ext cx="0" cy="0"/>
          <a:chOff x="0" y="0"/>
          <a:chExt cx="0" cy="0"/>
        </a:xfrm>
      </p:grpSpPr>
      <p:sp>
        <p:nvSpPr>
          <p:cNvPr id="138" name="Shape 138"/>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med" len="med"/>
            <a:tailEnd type="none" w="med" len="med"/>
          </a:ln>
        </p:spPr>
      </p:sp>
      <p:sp>
        <p:nvSpPr>
          <p:cNvPr id="139" name="Shape 139"/>
          <p:cNvSpPr txBox="1">
            <a:spLocks noGrp="1"/>
          </p:cNvSpPr>
          <p:nvPr>
            <p:ph type="body" idx="1"/>
          </p:nvPr>
        </p:nvSpPr>
        <p:spPr>
          <a:xfrm>
            <a:off x="685800" y="4343400"/>
            <a:ext cx="5486399" cy="4114800"/>
          </a:xfrm>
          <a:prstGeom prst="rect">
            <a:avLst/>
          </a:prstGeom>
        </p:spPr>
        <p:txBody>
          <a:bodyPr lIns="91425" tIns="91425" rIns="91425" bIns="91425" anchor="t" anchorCtr="0">
            <a:noAutofit/>
          </a:bodyPr>
          <a:lstStyle/>
          <a:p>
            <a:pPr lvl="0" rtl="0">
              <a:spcBef>
                <a:spcPts val="0"/>
              </a:spcBef>
              <a:buNone/>
            </a:pPr>
            <a:endParaRPr/>
          </a:p>
        </p:txBody>
      </p:sp>
      <p:sp>
        <p:nvSpPr>
          <p:cNvPr id="140" name="Shape 140"/>
          <p:cNvSpPr txBox="1">
            <a:spLocks noGrp="1"/>
          </p:cNvSpPr>
          <p:nvPr>
            <p:ph type="sldNum" idx="12"/>
          </p:nvPr>
        </p:nvSpPr>
        <p:spPr>
          <a:xfrm>
            <a:off x="3884612" y="8685213"/>
            <a:ext cx="2971799" cy="457200"/>
          </a:xfrm>
          <a:prstGeom prst="rect">
            <a:avLst/>
          </a:prstGeom>
        </p:spPr>
        <p:txBody>
          <a:bodyPr lIns="91425" tIns="45700" rIns="91425" bIns="45700" anchor="b" anchorCtr="0">
            <a:noAutofit/>
          </a:bodyPr>
          <a:lstStyle/>
          <a:p>
            <a:pPr lvl="0" rtl="0">
              <a:spcBef>
                <a:spcPts val="0"/>
              </a:spcBef>
              <a:buClr>
                <a:srgbClr val="000000"/>
              </a:buClr>
              <a:buSzPct val="25000"/>
              <a:buFont typeface="Arial"/>
              <a:buNone/>
            </a:pPr>
            <a:fld id="{00000000-1234-1234-1234-123412341234}" type="slidenum">
              <a:rPr lang="en-AU"/>
              <a:t>6</a:t>
            </a:fld>
            <a:endParaRPr lang="en-AU"/>
          </a:p>
        </p:txBody>
      </p:sp>
    </p:spTree>
    <p:extLst>
      <p:ext uri="{BB962C8B-B14F-4D97-AF65-F5344CB8AC3E}">
        <p14:creationId xmlns:p14="http://schemas.microsoft.com/office/powerpoint/2010/main" val="36390415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7</a:t>
            </a:fld>
            <a:endParaRPr lang="en-AU" sz="1200" b="0" i="0" u="none" strike="noStrike" cap="none" baseline="0">
              <a:solidFill>
                <a:schemeClr val="dk1"/>
              </a:solidFill>
              <a:latin typeface="Calibri"/>
              <a:ea typeface="Calibri"/>
              <a:cs typeface="Calibri"/>
              <a:sym typeface="Calibri"/>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How do economics students learn? There is increasing interest in experiential learning through classroom games and experiments. </a:t>
            </a:r>
          </a:p>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What economics should be taught? Authors and readers continue to want to pursue this area. This is fine – but papers must be well-motivated. Is there a gap in present content? Where is the evidence? We do not want highly technical papers exploring some weakness in a theory.</a:t>
            </a:r>
          </a:p>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Constraints in improving economics? Institutional constraints to do with resources provided by universities; backgrounds of students – cultural diversity; problems with learning resources such as textbooks.</a:t>
            </a:r>
          </a:p>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How can current practice be improved? Innovations; new assessment methods.</a:t>
            </a:r>
          </a:p>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Other countries? We’ve published a couple of interesting articles on new approaches from the U.S. e.g. dual enrolment of high school students in university courses;</a:t>
            </a:r>
          </a:p>
          <a:p>
            <a:pPr marL="0" marR="0" lvl="0" indent="0" algn="l" rtl="0">
              <a:spcBef>
                <a:spcPts val="0"/>
              </a:spcBef>
              <a:buSzPct val="25000"/>
              <a:buNone/>
            </a:pPr>
            <a:r>
              <a:rPr lang="en-AU" sz="1200" b="0" i="0" u="none" strike="noStrike" cap="none" baseline="0">
                <a:solidFill>
                  <a:schemeClr val="dk1"/>
                </a:solidFill>
                <a:latin typeface="Calibri"/>
                <a:ea typeface="Calibri"/>
                <a:cs typeface="Calibri"/>
                <a:sym typeface="Calibri"/>
              </a:rPr>
              <a:t>Better use of electronic learning technologies? We published a paper on computer simulations in the classroom. And one on real-time lectures recorded on video and streamed over the Internet.</a:t>
            </a:r>
          </a:p>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560572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5"/>
        <p:cNvGrpSpPr/>
        <p:nvPr/>
      </p:nvGrpSpPr>
      <p:grpSpPr>
        <a:xfrm>
          <a:off x="0" y="0"/>
          <a:ext cx="0" cy="0"/>
          <a:chOff x="0" y="0"/>
          <a:chExt cx="0" cy="0"/>
        </a:xfrm>
      </p:grpSpPr>
      <p:sp>
        <p:nvSpPr>
          <p:cNvPr id="96" name="Shape 9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8</a:t>
            </a:fld>
            <a:endParaRPr lang="en-AU" sz="1200" b="0" i="0" u="none" strike="noStrike" cap="none" baseline="0">
              <a:solidFill>
                <a:schemeClr val="dk1"/>
              </a:solidFill>
              <a:latin typeface="Calibri"/>
              <a:ea typeface="Calibri"/>
              <a:cs typeface="Calibri"/>
              <a:sym typeface="Calibri"/>
            </a:endParaRPr>
          </a:p>
        </p:txBody>
      </p:sp>
      <p:sp>
        <p:nvSpPr>
          <p:cNvPr id="97" name="Shape 9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98" name="Shape 9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None/>
            </a:pPr>
            <a:endParaRPr sz="1200" b="0"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158565011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45"/>
        <p:cNvGrpSpPr/>
        <p:nvPr/>
      </p:nvGrpSpPr>
      <p:grpSpPr>
        <a:xfrm>
          <a:off x="0" y="0"/>
          <a:ext cx="0" cy="0"/>
          <a:chOff x="0" y="0"/>
          <a:chExt cx="0" cy="0"/>
        </a:xfrm>
      </p:grpSpPr>
      <p:sp>
        <p:nvSpPr>
          <p:cNvPr id="146" name="Shape 146"/>
          <p:cNvSpPr txBox="1">
            <a:spLocks noGrp="1"/>
          </p:cNvSpPr>
          <p:nvPr>
            <p:ph type="sldNum" idx="12"/>
          </p:nvPr>
        </p:nvSpPr>
        <p:spPr>
          <a:xfrm>
            <a:off x="3884612" y="8685213"/>
            <a:ext cx="2971799" cy="457200"/>
          </a:xfrm>
          <a:prstGeom prst="rect">
            <a:avLst/>
          </a:prstGeom>
          <a:noFill/>
          <a:ln>
            <a:noFill/>
          </a:ln>
        </p:spPr>
        <p:txBody>
          <a:bodyPr lIns="91425" tIns="45700" rIns="91425" bIns="45700" anchor="b" anchorCtr="0">
            <a:noAutofit/>
          </a:bodyPr>
          <a:lstStyle/>
          <a:p>
            <a:pPr marL="0" marR="0" lvl="0" indent="0" algn="r" rtl="0">
              <a:spcBef>
                <a:spcPts val="0"/>
              </a:spcBef>
              <a:buSzPct val="25000"/>
              <a:buNone/>
            </a:pPr>
            <a:fld id="{00000000-1234-1234-1234-123412341234}" type="slidenum">
              <a:rPr lang="en-AU" sz="1200" b="0" i="0" u="none" strike="noStrike" cap="none" baseline="0">
                <a:solidFill>
                  <a:schemeClr val="dk1"/>
                </a:solidFill>
                <a:latin typeface="Calibri"/>
                <a:ea typeface="Calibri"/>
                <a:cs typeface="Calibri"/>
                <a:sym typeface="Calibri"/>
              </a:rPr>
              <a:t>9</a:t>
            </a:fld>
            <a:endParaRPr lang="en-AU" sz="1200" b="0" i="0" u="none" strike="noStrike" cap="none" baseline="0">
              <a:solidFill>
                <a:schemeClr val="dk1"/>
              </a:solidFill>
              <a:latin typeface="Calibri"/>
              <a:ea typeface="Calibri"/>
              <a:cs typeface="Calibri"/>
              <a:sym typeface="Calibri"/>
            </a:endParaRPr>
          </a:p>
        </p:txBody>
      </p:sp>
      <p:sp>
        <p:nvSpPr>
          <p:cNvPr id="147" name="Shape 147"/>
          <p:cNvSpPr>
            <a:spLocks noGrp="1" noRot="1" noChangeAspect="1"/>
          </p:cNvSpPr>
          <p:nvPr>
            <p:ph type="sldImg" idx="2"/>
          </p:nvPr>
        </p:nvSpPr>
        <p:spPr>
          <a:xfrm>
            <a:off x="1143000" y="685800"/>
            <a:ext cx="4572000" cy="3429000"/>
          </a:xfrm>
          <a:custGeom>
            <a:avLst/>
            <a:gdLst/>
            <a:ahLst/>
            <a:cxnLst/>
            <a:rect l="0" t="0" r="0" b="0"/>
            <a:pathLst>
              <a:path w="120000" h="120000" extrusionOk="0">
                <a:moveTo>
                  <a:pt x="0" y="0"/>
                </a:moveTo>
                <a:lnTo>
                  <a:pt x="120000" y="0"/>
                </a:lnTo>
                <a:lnTo>
                  <a:pt x="120000" y="120000"/>
                </a:lnTo>
                <a:lnTo>
                  <a:pt x="0" y="120000"/>
                </a:lnTo>
                <a:close/>
              </a:path>
            </a:pathLst>
          </a:custGeom>
          <a:noFill/>
          <a:ln>
            <a:noFill/>
          </a:ln>
        </p:spPr>
      </p:sp>
      <p:sp>
        <p:nvSpPr>
          <p:cNvPr id="148" name="Shape 148"/>
          <p:cNvSpPr txBox="1">
            <a:spLocks noGrp="1"/>
          </p:cNvSpPr>
          <p:nvPr>
            <p:ph type="body" idx="1"/>
          </p:nvPr>
        </p:nvSpPr>
        <p:spPr>
          <a:xfrm>
            <a:off x="685800" y="4343400"/>
            <a:ext cx="5486399" cy="4114800"/>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AU" sz="1200" b="0" i="0" u="none" strike="noStrike" cap="none" baseline="0" dirty="0">
                <a:solidFill>
                  <a:schemeClr val="dk1"/>
                </a:solidFill>
                <a:latin typeface="Calibri"/>
                <a:ea typeface="Calibri"/>
                <a:cs typeface="Calibri"/>
                <a:sym typeface="Calibri"/>
              </a:rPr>
              <a:t>How do economics students learn? There is increasing interest in experiential learning through classroom games and experiments. </a:t>
            </a:r>
          </a:p>
          <a:p>
            <a:pPr marL="0" marR="0" lvl="0" indent="0" algn="l" rtl="0">
              <a:spcBef>
                <a:spcPts val="0"/>
              </a:spcBef>
              <a:buSzPct val="25000"/>
              <a:buNone/>
            </a:pPr>
            <a:r>
              <a:rPr lang="en-AU" sz="1200" b="0" i="0" u="none" strike="noStrike" cap="none" baseline="0" dirty="0">
                <a:solidFill>
                  <a:schemeClr val="dk1"/>
                </a:solidFill>
                <a:latin typeface="Calibri"/>
                <a:ea typeface="Calibri"/>
                <a:cs typeface="Calibri"/>
                <a:sym typeface="Calibri"/>
              </a:rPr>
              <a:t>What economics should be taught? Authors and readers continue to want to pursue this area. This is fine – but papers must be well-motivated. Is there a gap in present content? Where is the evidence? We do not want highly technical papers exploring some weakness in a theory.</a:t>
            </a:r>
          </a:p>
          <a:p>
            <a:pPr marL="0" marR="0" lvl="0" indent="0" algn="l" rtl="0">
              <a:spcBef>
                <a:spcPts val="0"/>
              </a:spcBef>
              <a:buSzPct val="25000"/>
              <a:buNone/>
            </a:pPr>
            <a:r>
              <a:rPr lang="en-AU" sz="1200" b="0" i="0" u="none" strike="noStrike" cap="none" baseline="0" dirty="0">
                <a:solidFill>
                  <a:schemeClr val="dk1"/>
                </a:solidFill>
                <a:latin typeface="Calibri"/>
                <a:ea typeface="Calibri"/>
                <a:cs typeface="Calibri"/>
                <a:sym typeface="Calibri"/>
              </a:rPr>
              <a:t>Constraints in improving economics? Institutional constraints to do with resources provided by universities; backgrounds of students – cultural diversity; problems with learning resources such as textbooks.</a:t>
            </a:r>
          </a:p>
          <a:p>
            <a:pPr marL="0" marR="0" lvl="0" indent="0" algn="l" rtl="0">
              <a:spcBef>
                <a:spcPts val="0"/>
              </a:spcBef>
              <a:buSzPct val="25000"/>
              <a:buNone/>
            </a:pPr>
            <a:r>
              <a:rPr lang="en-AU" sz="1200" b="0" i="0" u="none" strike="noStrike" cap="none" baseline="0" dirty="0">
                <a:solidFill>
                  <a:schemeClr val="dk1"/>
                </a:solidFill>
                <a:latin typeface="Calibri"/>
                <a:ea typeface="Calibri"/>
                <a:cs typeface="Calibri"/>
                <a:sym typeface="Calibri"/>
              </a:rPr>
              <a:t>How can current practice be improved? Innovations; new assessment methods.</a:t>
            </a:r>
          </a:p>
          <a:p>
            <a:pPr marL="0" marR="0" lvl="0" indent="0" algn="l" rtl="0">
              <a:spcBef>
                <a:spcPts val="0"/>
              </a:spcBef>
              <a:buSzPct val="25000"/>
              <a:buNone/>
            </a:pPr>
            <a:r>
              <a:rPr lang="en-AU" sz="1200" b="0" i="0" u="none" strike="noStrike" cap="none" baseline="0" dirty="0">
                <a:solidFill>
                  <a:schemeClr val="dk1"/>
                </a:solidFill>
                <a:latin typeface="Calibri"/>
                <a:ea typeface="Calibri"/>
                <a:cs typeface="Calibri"/>
                <a:sym typeface="Calibri"/>
              </a:rPr>
              <a:t>Other countries? We’ve published a couple of interesting articles on new approaches from the U.S. e.g. dual enrolment of high school students in university courses;</a:t>
            </a:r>
          </a:p>
          <a:p>
            <a:pPr marL="0" marR="0" lvl="0" indent="0" algn="l" rtl="0">
              <a:spcBef>
                <a:spcPts val="0"/>
              </a:spcBef>
              <a:buSzPct val="25000"/>
              <a:buNone/>
            </a:pPr>
            <a:r>
              <a:rPr lang="en-AU" sz="1200" b="0" i="0" u="none" strike="noStrike" cap="none" baseline="0" dirty="0">
                <a:solidFill>
                  <a:schemeClr val="dk1"/>
                </a:solidFill>
                <a:latin typeface="Calibri"/>
                <a:ea typeface="Calibri"/>
                <a:cs typeface="Calibri"/>
                <a:sym typeface="Calibri"/>
              </a:rPr>
              <a:t>Better use of electronic learning technologies? We published a paper on computer simulations in the classroom. And one on real-time lectures recorded on video and streamed over the Internet.</a:t>
            </a:r>
          </a:p>
          <a:p>
            <a:pPr marL="0" marR="0" lvl="0" indent="0" algn="l" rtl="0">
              <a:spcBef>
                <a:spcPts val="0"/>
              </a:spcBef>
              <a:buNone/>
            </a:pPr>
            <a:endParaRPr sz="1200" b="0" i="0" u="none" strike="noStrike" cap="none" baseline="0"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21694468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Shape 14"/>
        <p:cNvGrpSpPr/>
        <p:nvPr/>
      </p:nvGrpSpPr>
      <p:grpSpPr>
        <a:xfrm>
          <a:off x="0" y="0"/>
          <a:ext cx="0" cy="0"/>
          <a:chOff x="0" y="0"/>
          <a:chExt cx="0" cy="0"/>
        </a:xfrm>
      </p:grpSpPr>
      <p:sp>
        <p:nvSpPr>
          <p:cNvPr id="15" name="Shape 15"/>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6" name="Shape 16"/>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7" name="Shape 17"/>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cSld name="Title and Vertical Text">
    <p:spTree>
      <p:nvGrpSpPr>
        <p:cNvPr id="1" name="Shape 71"/>
        <p:cNvGrpSpPr/>
        <p:nvPr/>
      </p:nvGrpSpPr>
      <p:grpSpPr>
        <a:xfrm>
          <a:off x="0" y="0"/>
          <a:ext cx="0" cy="0"/>
          <a:chOff x="0" y="0"/>
          <a:chExt cx="0" cy="0"/>
        </a:xfrm>
      </p:grpSpPr>
      <p:sp>
        <p:nvSpPr>
          <p:cNvPr id="72" name="Shape 72"/>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3" name="Shape 73"/>
          <p:cNvSpPr txBox="1">
            <a:spLocks noGrp="1"/>
          </p:cNvSpPr>
          <p:nvPr>
            <p:ph type="body" idx="1"/>
          </p:nvPr>
        </p:nvSpPr>
        <p:spPr>
          <a:xfrm rot="5400000">
            <a:off x="2309018" y="-251618"/>
            <a:ext cx="4525963" cy="8229600"/>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74" name="Shape 7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5" name="Shape 7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6" name="Shape 7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cSld name="Vertical Title and Text">
    <p:spTree>
      <p:nvGrpSpPr>
        <p:cNvPr id="1" name="Shape 77"/>
        <p:cNvGrpSpPr/>
        <p:nvPr/>
      </p:nvGrpSpPr>
      <p:grpSpPr>
        <a:xfrm>
          <a:off x="0" y="0"/>
          <a:ext cx="0" cy="0"/>
          <a:chOff x="0" y="0"/>
          <a:chExt cx="0" cy="0"/>
        </a:xfrm>
      </p:grpSpPr>
      <p:sp>
        <p:nvSpPr>
          <p:cNvPr id="78" name="Shape 78"/>
          <p:cNvSpPr txBox="1">
            <a:spLocks noGrp="1"/>
          </p:cNvSpPr>
          <p:nvPr>
            <p:ph type="title"/>
          </p:nvPr>
        </p:nvSpPr>
        <p:spPr>
          <a:xfrm rot="5400000">
            <a:off x="4732337" y="2171700"/>
            <a:ext cx="5851525" cy="20574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79" name="Shape 79"/>
          <p:cNvSpPr txBox="1">
            <a:spLocks noGrp="1"/>
          </p:cNvSpPr>
          <p:nvPr>
            <p:ph type="body" idx="1"/>
          </p:nvPr>
        </p:nvSpPr>
        <p:spPr>
          <a:xfrm rot="5400000">
            <a:off x="541337" y="190500"/>
            <a:ext cx="5851525" cy="6019799"/>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80" name="Shape 8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1" name="Shape 8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82" name="Shape 8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Shape 18"/>
        <p:cNvGrpSpPr/>
        <p:nvPr/>
      </p:nvGrpSpPr>
      <p:grpSpPr>
        <a:xfrm>
          <a:off x="0" y="0"/>
          <a:ext cx="0" cy="0"/>
          <a:chOff x="0" y="0"/>
          <a:chExt cx="0" cy="0"/>
        </a:xfrm>
      </p:grpSpPr>
      <p:sp>
        <p:nvSpPr>
          <p:cNvPr id="19" name="Shape 1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20" name="Shape 2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indent="-139700" algn="l" rtl="0">
              <a:spcBef>
                <a:spcPts val="640"/>
              </a:spcBef>
              <a:buClr>
                <a:schemeClr val="dk1"/>
              </a:buClr>
              <a:buFont typeface="Arial"/>
              <a:buChar char="•"/>
              <a:defRPr/>
            </a:lvl1pPr>
            <a:lvl2pPr marL="742950" indent="-107950" algn="l" rtl="0">
              <a:spcBef>
                <a:spcPts val="560"/>
              </a:spcBef>
              <a:buClr>
                <a:schemeClr val="dk1"/>
              </a:buClr>
              <a:buFont typeface="Arial"/>
              <a:buChar char="–"/>
              <a:defRPr/>
            </a:lvl2pPr>
            <a:lvl3pPr marL="1143000" indent="-76200" algn="l" rtl="0">
              <a:spcBef>
                <a:spcPts val="480"/>
              </a:spcBef>
              <a:buClr>
                <a:schemeClr val="dk1"/>
              </a:buClr>
              <a:buFont typeface="Arial"/>
              <a:buChar char="•"/>
              <a:defRPr/>
            </a:lvl3pPr>
            <a:lvl4pPr marL="1600200" indent="-101600" algn="l" rtl="0">
              <a:spcBef>
                <a:spcPts val="400"/>
              </a:spcBef>
              <a:buClr>
                <a:schemeClr val="dk1"/>
              </a:buClr>
              <a:buFont typeface="Arial"/>
              <a:buChar char="–"/>
              <a:defRPr/>
            </a:lvl4pPr>
            <a:lvl5pPr marL="2057400" indent="-101600" algn="l" rtl="0">
              <a:spcBef>
                <a:spcPts val="400"/>
              </a:spcBef>
              <a:buClr>
                <a:schemeClr val="dk1"/>
              </a:buClr>
              <a:buFont typeface="Arial"/>
              <a:buChar char="»"/>
              <a:defRPr/>
            </a:lvl5pPr>
            <a:lvl6pPr marL="2514600" indent="-101600" algn="l" rtl="0">
              <a:spcBef>
                <a:spcPts val="400"/>
              </a:spcBef>
              <a:buClr>
                <a:schemeClr val="dk1"/>
              </a:buClr>
              <a:buFont typeface="Arial"/>
              <a:buChar char="•"/>
              <a:defRPr/>
            </a:lvl6pPr>
            <a:lvl7pPr marL="2971800" indent="-101600" algn="l" rtl="0">
              <a:spcBef>
                <a:spcPts val="400"/>
              </a:spcBef>
              <a:buClr>
                <a:schemeClr val="dk1"/>
              </a:buClr>
              <a:buFont typeface="Arial"/>
              <a:buChar char="•"/>
              <a:defRPr/>
            </a:lvl7pPr>
            <a:lvl8pPr marL="3429000" indent="-101600" algn="l" rtl="0">
              <a:spcBef>
                <a:spcPts val="400"/>
              </a:spcBef>
              <a:buClr>
                <a:schemeClr val="dk1"/>
              </a:buClr>
              <a:buFont typeface="Arial"/>
              <a:buChar char="•"/>
              <a:defRPr/>
            </a:lvl8pPr>
            <a:lvl9pPr marL="3886200" indent="-101600" algn="l" rtl="0">
              <a:spcBef>
                <a:spcPts val="400"/>
              </a:spcBef>
              <a:buClr>
                <a:schemeClr val="dk1"/>
              </a:buClr>
              <a:buFont typeface="Arial"/>
              <a:buChar char="•"/>
              <a:defRPr/>
            </a:lvl9pPr>
          </a:lstStyle>
          <a:p>
            <a:endParaRPr/>
          </a:p>
        </p:txBody>
      </p:sp>
      <p:sp>
        <p:nvSpPr>
          <p:cNvPr id="21" name="Shape 2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2" name="Shape 2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3" name="Shape 2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Title Slide">
    <p:spTree>
      <p:nvGrpSpPr>
        <p:cNvPr id="1" name="Shape 24"/>
        <p:cNvGrpSpPr/>
        <p:nvPr/>
      </p:nvGrpSpPr>
      <p:grpSpPr>
        <a:xfrm>
          <a:off x="0" y="0"/>
          <a:ext cx="0" cy="0"/>
          <a:chOff x="0" y="0"/>
          <a:chExt cx="0" cy="0"/>
        </a:xfrm>
      </p:grpSpPr>
      <p:sp>
        <p:nvSpPr>
          <p:cNvPr id="25" name="Shape 25"/>
          <p:cNvSpPr txBox="1">
            <a:spLocks noGrp="1"/>
          </p:cNvSpPr>
          <p:nvPr>
            <p:ph type="ctrTitle"/>
          </p:nvPr>
        </p:nvSpPr>
        <p:spPr>
          <a:xfrm>
            <a:off x="685800" y="2130425"/>
            <a:ext cx="7772400" cy="1470024"/>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26" name="Shape 26"/>
          <p:cNvSpPr txBox="1">
            <a:spLocks noGrp="1"/>
          </p:cNvSpPr>
          <p:nvPr>
            <p:ph type="subTitle" idx="1"/>
          </p:nvPr>
        </p:nvSpPr>
        <p:spPr>
          <a:xfrm>
            <a:off x="1371600" y="3886200"/>
            <a:ext cx="6400799" cy="1752600"/>
          </a:xfrm>
          <a:prstGeom prst="rect">
            <a:avLst/>
          </a:prstGeom>
          <a:noFill/>
          <a:ln>
            <a:noFill/>
          </a:ln>
        </p:spPr>
        <p:txBody>
          <a:bodyPr lIns="91425" tIns="91425" rIns="91425" bIns="91425" anchor="t" anchorCtr="0"/>
          <a:lstStyle>
            <a:lvl1pPr marL="0" marR="0" indent="0" algn="ctr" rtl="0">
              <a:spcBef>
                <a:spcPts val="640"/>
              </a:spcBef>
              <a:buClr>
                <a:srgbClr val="888888"/>
              </a:buClr>
              <a:buFont typeface="Arial"/>
              <a:buNone/>
              <a:defRPr/>
            </a:lvl1pPr>
            <a:lvl2pPr marL="457200" marR="0" indent="0" algn="ctr" rtl="0">
              <a:spcBef>
                <a:spcPts val="560"/>
              </a:spcBef>
              <a:buClr>
                <a:srgbClr val="888888"/>
              </a:buClr>
              <a:buFont typeface="Arial"/>
              <a:buNone/>
              <a:defRPr/>
            </a:lvl2pPr>
            <a:lvl3pPr marL="914400" marR="0" indent="0" algn="ctr" rtl="0">
              <a:spcBef>
                <a:spcPts val="480"/>
              </a:spcBef>
              <a:buClr>
                <a:srgbClr val="888888"/>
              </a:buClr>
              <a:buFont typeface="Arial"/>
              <a:buNone/>
              <a:defRPr/>
            </a:lvl3pPr>
            <a:lvl4pPr marL="1371600" marR="0" indent="0" algn="ctr" rtl="0">
              <a:spcBef>
                <a:spcPts val="400"/>
              </a:spcBef>
              <a:buClr>
                <a:srgbClr val="888888"/>
              </a:buClr>
              <a:buFont typeface="Arial"/>
              <a:buNone/>
              <a:defRPr/>
            </a:lvl4pPr>
            <a:lvl5pPr marL="1828800" marR="0" indent="0" algn="ctr" rtl="0">
              <a:spcBef>
                <a:spcPts val="400"/>
              </a:spcBef>
              <a:buClr>
                <a:srgbClr val="888888"/>
              </a:buClr>
              <a:buFont typeface="Arial"/>
              <a:buNone/>
              <a:defRPr/>
            </a:lvl5pPr>
            <a:lvl6pPr marL="2286000" marR="0" indent="0" algn="ctr" rtl="0">
              <a:spcBef>
                <a:spcPts val="400"/>
              </a:spcBef>
              <a:buClr>
                <a:srgbClr val="888888"/>
              </a:buClr>
              <a:buFont typeface="Arial"/>
              <a:buNone/>
              <a:defRPr/>
            </a:lvl6pPr>
            <a:lvl7pPr marL="2743200" marR="0" indent="0" algn="ctr" rtl="0">
              <a:spcBef>
                <a:spcPts val="400"/>
              </a:spcBef>
              <a:buClr>
                <a:srgbClr val="888888"/>
              </a:buClr>
              <a:buFont typeface="Arial"/>
              <a:buNone/>
              <a:defRPr/>
            </a:lvl7pPr>
            <a:lvl8pPr marL="3200400" marR="0" indent="0" algn="ctr" rtl="0">
              <a:spcBef>
                <a:spcPts val="400"/>
              </a:spcBef>
              <a:buClr>
                <a:srgbClr val="888888"/>
              </a:buClr>
              <a:buFont typeface="Arial"/>
              <a:buNone/>
              <a:defRPr/>
            </a:lvl8pPr>
            <a:lvl9pPr marL="3657600" marR="0" indent="0" algn="ctr" rtl="0">
              <a:spcBef>
                <a:spcPts val="400"/>
              </a:spcBef>
              <a:buClr>
                <a:srgbClr val="888888"/>
              </a:buClr>
              <a:buFont typeface="Arial"/>
              <a:buNone/>
              <a:defRPr/>
            </a:lvl9pPr>
          </a:lstStyle>
          <a:p>
            <a:endParaRPr/>
          </a:p>
        </p:txBody>
      </p:sp>
      <p:sp>
        <p:nvSpPr>
          <p:cNvPr id="27" name="Shape 27"/>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8" name="Shape 28"/>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29" name="Shape 29"/>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cSld name="Section Header">
    <p:spTree>
      <p:nvGrpSpPr>
        <p:cNvPr id="1" name="Shape 30"/>
        <p:cNvGrpSpPr/>
        <p:nvPr/>
      </p:nvGrpSpPr>
      <p:grpSpPr>
        <a:xfrm>
          <a:off x="0" y="0"/>
          <a:ext cx="0" cy="0"/>
          <a:chOff x="0" y="0"/>
          <a:chExt cx="0" cy="0"/>
        </a:xfrm>
      </p:grpSpPr>
      <p:sp>
        <p:nvSpPr>
          <p:cNvPr id="31" name="Shape 31"/>
          <p:cNvSpPr txBox="1">
            <a:spLocks noGrp="1"/>
          </p:cNvSpPr>
          <p:nvPr>
            <p:ph type="title"/>
          </p:nvPr>
        </p:nvSpPr>
        <p:spPr>
          <a:xfrm>
            <a:off x="722312" y="4406900"/>
            <a:ext cx="7772400" cy="1362075"/>
          </a:xfrm>
          <a:prstGeom prst="rect">
            <a:avLst/>
          </a:prstGeom>
          <a:noFill/>
          <a:ln>
            <a:noFill/>
          </a:ln>
        </p:spPr>
        <p:txBody>
          <a:bodyPr lIns="91425" tIns="91425" rIns="91425" bIns="91425" anchor="t"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2" name="Shape 32"/>
          <p:cNvSpPr txBox="1">
            <a:spLocks noGrp="1"/>
          </p:cNvSpPr>
          <p:nvPr>
            <p:ph type="body" idx="1"/>
          </p:nvPr>
        </p:nvSpPr>
        <p:spPr>
          <a:xfrm>
            <a:off x="722312" y="2906713"/>
            <a:ext cx="7772400" cy="1500187"/>
          </a:xfrm>
          <a:prstGeom prst="rect">
            <a:avLst/>
          </a:prstGeom>
          <a:noFill/>
          <a:ln>
            <a:noFill/>
          </a:ln>
        </p:spPr>
        <p:txBody>
          <a:bodyPr lIns="91425" tIns="91425" rIns="91425" bIns="91425" anchor="b" anchorCtr="0"/>
          <a:lstStyle>
            <a:lvl1pPr marL="0" indent="0" rtl="0">
              <a:spcBef>
                <a:spcPts val="0"/>
              </a:spcBef>
              <a:buClr>
                <a:srgbClr val="888888"/>
              </a:buClr>
              <a:buFont typeface="Calibri"/>
              <a:buNone/>
              <a:defRPr/>
            </a:lvl1pPr>
            <a:lvl2pPr marL="457200" indent="0" rtl="0">
              <a:spcBef>
                <a:spcPts val="0"/>
              </a:spcBef>
              <a:buClr>
                <a:srgbClr val="888888"/>
              </a:buClr>
              <a:buFont typeface="Calibri"/>
              <a:buNone/>
              <a:defRPr/>
            </a:lvl2pPr>
            <a:lvl3pPr marL="914400" indent="0" rtl="0">
              <a:spcBef>
                <a:spcPts val="0"/>
              </a:spcBef>
              <a:buClr>
                <a:srgbClr val="888888"/>
              </a:buClr>
              <a:buFont typeface="Calibri"/>
              <a:buNone/>
              <a:defRPr/>
            </a:lvl3pPr>
            <a:lvl4pPr marL="1371600" indent="0" rtl="0">
              <a:spcBef>
                <a:spcPts val="0"/>
              </a:spcBef>
              <a:buClr>
                <a:srgbClr val="888888"/>
              </a:buClr>
              <a:buFont typeface="Calibri"/>
              <a:buNone/>
              <a:defRPr/>
            </a:lvl4pPr>
            <a:lvl5pPr marL="1828800" indent="0" rtl="0">
              <a:spcBef>
                <a:spcPts val="0"/>
              </a:spcBef>
              <a:buClr>
                <a:srgbClr val="888888"/>
              </a:buClr>
              <a:buFont typeface="Calibri"/>
              <a:buNone/>
              <a:defRPr/>
            </a:lvl5pPr>
            <a:lvl6pPr marL="2286000" indent="0" rtl="0">
              <a:spcBef>
                <a:spcPts val="0"/>
              </a:spcBef>
              <a:buClr>
                <a:srgbClr val="888888"/>
              </a:buClr>
              <a:buFont typeface="Calibri"/>
              <a:buNone/>
              <a:defRPr/>
            </a:lvl6pPr>
            <a:lvl7pPr marL="2743200" indent="0" rtl="0">
              <a:spcBef>
                <a:spcPts val="0"/>
              </a:spcBef>
              <a:buClr>
                <a:srgbClr val="888888"/>
              </a:buClr>
              <a:buFont typeface="Calibri"/>
              <a:buNone/>
              <a:defRPr/>
            </a:lvl7pPr>
            <a:lvl8pPr marL="3200400" indent="0" rtl="0">
              <a:spcBef>
                <a:spcPts val="0"/>
              </a:spcBef>
              <a:buClr>
                <a:srgbClr val="888888"/>
              </a:buClr>
              <a:buFont typeface="Calibri"/>
              <a:buNone/>
              <a:defRPr/>
            </a:lvl8pPr>
            <a:lvl9pPr marL="3657600" indent="0" rtl="0">
              <a:spcBef>
                <a:spcPts val="0"/>
              </a:spcBef>
              <a:buClr>
                <a:srgbClr val="888888"/>
              </a:buClr>
              <a:buFont typeface="Calibri"/>
              <a:buNone/>
              <a:defRPr/>
            </a:lvl9pPr>
          </a:lstStyle>
          <a:p>
            <a:endParaRPr/>
          </a:p>
        </p:txBody>
      </p:sp>
      <p:sp>
        <p:nvSpPr>
          <p:cNvPr id="33" name="Shape 33"/>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4" name="Shape 34"/>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35" name="Shape 35"/>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Shape 36"/>
        <p:cNvGrpSpPr/>
        <p:nvPr/>
      </p:nvGrpSpPr>
      <p:grpSpPr>
        <a:xfrm>
          <a:off x="0" y="0"/>
          <a:ext cx="0" cy="0"/>
          <a:chOff x="0" y="0"/>
          <a:chExt cx="0" cy="0"/>
        </a:xfrm>
      </p:grpSpPr>
      <p:sp>
        <p:nvSpPr>
          <p:cNvPr id="37" name="Shape 37"/>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8" name="Shape 38"/>
          <p:cNvSpPr txBox="1">
            <a:spLocks noGrp="1"/>
          </p:cNvSpPr>
          <p:nvPr>
            <p:ph type="body" idx="1"/>
          </p:nvPr>
        </p:nvSpPr>
        <p:spPr>
          <a:xfrm>
            <a:off x="457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39" name="Shape 39"/>
          <p:cNvSpPr txBox="1">
            <a:spLocks noGrp="1"/>
          </p:cNvSpPr>
          <p:nvPr>
            <p:ph type="body" idx="2"/>
          </p:nvPr>
        </p:nvSpPr>
        <p:spPr>
          <a:xfrm>
            <a:off x="4648200" y="1600200"/>
            <a:ext cx="4038599" cy="4525963"/>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0" name="Shape 40"/>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1" name="Shape 41"/>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42" name="Shape 42"/>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cSld name="Comparison">
    <p:spTree>
      <p:nvGrpSpPr>
        <p:cNvPr id="1" name="Shape 43"/>
        <p:cNvGrpSpPr/>
        <p:nvPr/>
      </p:nvGrpSpPr>
      <p:grpSpPr>
        <a:xfrm>
          <a:off x="0" y="0"/>
          <a:ext cx="0" cy="0"/>
          <a:chOff x="0" y="0"/>
          <a:chExt cx="0" cy="0"/>
        </a:xfrm>
      </p:grpSpPr>
      <p:sp>
        <p:nvSpPr>
          <p:cNvPr id="44" name="Shape 44"/>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5" name="Shape 45"/>
          <p:cNvSpPr txBox="1">
            <a:spLocks noGrp="1"/>
          </p:cNvSpPr>
          <p:nvPr>
            <p:ph type="body" idx="1"/>
          </p:nvPr>
        </p:nvSpPr>
        <p:spPr>
          <a:xfrm>
            <a:off x="457200" y="1535112"/>
            <a:ext cx="4040187"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6" name="Shape 46"/>
          <p:cNvSpPr txBox="1">
            <a:spLocks noGrp="1"/>
          </p:cNvSpPr>
          <p:nvPr>
            <p:ph type="body" idx="2"/>
          </p:nvPr>
        </p:nvSpPr>
        <p:spPr>
          <a:xfrm>
            <a:off x="457200" y="2174875"/>
            <a:ext cx="4040187"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7" name="Shape 47"/>
          <p:cNvSpPr txBox="1">
            <a:spLocks noGrp="1"/>
          </p:cNvSpPr>
          <p:nvPr>
            <p:ph type="body" idx="3"/>
          </p:nvPr>
        </p:nvSpPr>
        <p:spPr>
          <a:xfrm>
            <a:off x="4645025" y="1535112"/>
            <a:ext cx="4041774" cy="639762"/>
          </a:xfrm>
          <a:prstGeom prst="rect">
            <a:avLst/>
          </a:prstGeom>
          <a:noFill/>
          <a:ln>
            <a:noFill/>
          </a:ln>
        </p:spPr>
        <p:txBody>
          <a:bodyPr lIns="91425" tIns="91425" rIns="91425" bIns="91425" anchor="b"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48" name="Shape 48"/>
          <p:cNvSpPr txBox="1">
            <a:spLocks noGrp="1"/>
          </p:cNvSpPr>
          <p:nvPr>
            <p:ph type="body" idx="4"/>
          </p:nvPr>
        </p:nvSpPr>
        <p:spPr>
          <a:xfrm>
            <a:off x="4645025" y="2174875"/>
            <a:ext cx="4041774" cy="3951287"/>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49" name="Shape 49"/>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0" name="Shape 50"/>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1" name="Shape 51"/>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Shape 52"/>
        <p:cNvGrpSpPr/>
        <p:nvPr/>
      </p:nvGrpSpPr>
      <p:grpSpPr>
        <a:xfrm>
          <a:off x="0" y="0"/>
          <a:ext cx="0" cy="0"/>
          <a:chOff x="0" y="0"/>
          <a:chExt cx="0" cy="0"/>
        </a:xfrm>
      </p:grpSpPr>
      <p:sp>
        <p:nvSpPr>
          <p:cNvPr id="53" name="Shape 53"/>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algn="ctr" rtl="0">
              <a:spcBef>
                <a:spcPts val="0"/>
              </a:spcBef>
              <a:buClr>
                <a:schemeClr val="dk1"/>
              </a:buClr>
              <a:buFont typeface="Calibri"/>
              <a:buNone/>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4" name="Shape 54"/>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5" name="Shape 55"/>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56" name="Shape 56"/>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cSld name="Content with Caption">
    <p:spTree>
      <p:nvGrpSpPr>
        <p:cNvPr id="1" name="Shape 57"/>
        <p:cNvGrpSpPr/>
        <p:nvPr/>
      </p:nvGrpSpPr>
      <p:grpSpPr>
        <a:xfrm>
          <a:off x="0" y="0"/>
          <a:ext cx="0" cy="0"/>
          <a:chOff x="0" y="0"/>
          <a:chExt cx="0" cy="0"/>
        </a:xfrm>
      </p:grpSpPr>
      <p:sp>
        <p:nvSpPr>
          <p:cNvPr id="58" name="Shape 58"/>
          <p:cNvSpPr txBox="1">
            <a:spLocks noGrp="1"/>
          </p:cNvSpPr>
          <p:nvPr>
            <p:ph type="title"/>
          </p:nvPr>
        </p:nvSpPr>
        <p:spPr>
          <a:xfrm>
            <a:off x="457200" y="273050"/>
            <a:ext cx="3008313" cy="1162049"/>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59" name="Shape 59"/>
          <p:cNvSpPr txBox="1">
            <a:spLocks noGrp="1"/>
          </p:cNvSpPr>
          <p:nvPr>
            <p:ph type="body" idx="1"/>
          </p:nvPr>
        </p:nvSpPr>
        <p:spPr>
          <a:xfrm>
            <a:off x="3575050" y="273050"/>
            <a:ext cx="5111750" cy="5853112"/>
          </a:xfrm>
          <a:prstGeom prst="rect">
            <a:avLst/>
          </a:prstGeom>
          <a:noFill/>
          <a:ln>
            <a:noFill/>
          </a:ln>
        </p:spPr>
        <p:txBody>
          <a:bodyPr lIns="91425" tIns="91425" rIns="91425" bIns="91425" anchor="t" anchorCtr="0"/>
          <a:lstStyle>
            <a:lvl1pPr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0" name="Shape 60"/>
          <p:cNvSpPr txBox="1">
            <a:spLocks noGrp="1"/>
          </p:cNvSpPr>
          <p:nvPr>
            <p:ph type="body" idx="2"/>
          </p:nvPr>
        </p:nvSpPr>
        <p:spPr>
          <a:xfrm>
            <a:off x="457200" y="1435100"/>
            <a:ext cx="3008313" cy="4691063"/>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1" name="Shape 6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2" name="Shape 6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3" name="Shape 6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cSld name="Picture with Caption">
    <p:spTree>
      <p:nvGrpSpPr>
        <p:cNvPr id="1" name="Shape 64"/>
        <p:cNvGrpSpPr/>
        <p:nvPr/>
      </p:nvGrpSpPr>
      <p:grpSpPr>
        <a:xfrm>
          <a:off x="0" y="0"/>
          <a:ext cx="0" cy="0"/>
          <a:chOff x="0" y="0"/>
          <a:chExt cx="0" cy="0"/>
        </a:xfrm>
      </p:grpSpPr>
      <p:sp>
        <p:nvSpPr>
          <p:cNvPr id="65" name="Shape 65"/>
          <p:cNvSpPr txBox="1">
            <a:spLocks noGrp="1"/>
          </p:cNvSpPr>
          <p:nvPr>
            <p:ph type="title"/>
          </p:nvPr>
        </p:nvSpPr>
        <p:spPr>
          <a:xfrm>
            <a:off x="1792288" y="4800600"/>
            <a:ext cx="5486399" cy="566737"/>
          </a:xfrm>
          <a:prstGeom prst="rect">
            <a:avLst/>
          </a:prstGeom>
          <a:noFill/>
          <a:ln>
            <a:noFill/>
          </a:ln>
        </p:spPr>
        <p:txBody>
          <a:bodyPr lIns="91425" tIns="91425" rIns="91425" bIns="91425" anchor="b" anchorCtr="0"/>
          <a:lstStyle>
            <a:lvl1pPr algn="l" rtl="0">
              <a:spcBef>
                <a:spcPts val="0"/>
              </a:spcBef>
              <a:defRPr/>
            </a:lvl1pPr>
            <a:lvl2pPr rtl="0">
              <a:spcBef>
                <a:spcPts val="0"/>
              </a:spcBef>
              <a:defRPr/>
            </a:lvl2pPr>
            <a:lvl3pPr rtl="0">
              <a:spcBef>
                <a:spcPts val="0"/>
              </a:spcBef>
              <a:defRPr/>
            </a:lvl3pPr>
            <a:lvl4pPr rtl="0">
              <a:spcBef>
                <a:spcPts val="0"/>
              </a:spcBef>
              <a:defRPr/>
            </a:lvl4pPr>
            <a:lvl5pPr rtl="0">
              <a:spcBef>
                <a:spcPts val="0"/>
              </a:spcBef>
              <a:defRPr/>
            </a:lvl5pPr>
            <a:lvl6pPr rtl="0">
              <a:spcBef>
                <a:spcPts val="0"/>
              </a:spcBef>
              <a:defRPr/>
            </a:lvl6pPr>
            <a:lvl7pPr rtl="0">
              <a:spcBef>
                <a:spcPts val="0"/>
              </a:spcBef>
              <a:defRPr/>
            </a:lvl7pPr>
            <a:lvl8pPr rtl="0">
              <a:spcBef>
                <a:spcPts val="0"/>
              </a:spcBef>
              <a:defRPr/>
            </a:lvl8pPr>
            <a:lvl9pPr rtl="0">
              <a:spcBef>
                <a:spcPts val="0"/>
              </a:spcBef>
              <a:defRPr/>
            </a:lvl9pPr>
          </a:lstStyle>
          <a:p>
            <a:endParaRPr/>
          </a:p>
        </p:txBody>
      </p:sp>
      <p:sp>
        <p:nvSpPr>
          <p:cNvPr id="66" name="Shape 66"/>
          <p:cNvSpPr>
            <a:spLocks noGrp="1"/>
          </p:cNvSpPr>
          <p:nvPr>
            <p:ph type="pic" idx="2"/>
          </p:nvPr>
        </p:nvSpPr>
        <p:spPr>
          <a:xfrm>
            <a:off x="1792288" y="612775"/>
            <a:ext cx="5486399" cy="4114800"/>
          </a:xfrm>
          <a:prstGeom prst="rect">
            <a:avLst/>
          </a:prstGeom>
          <a:noFill/>
          <a:ln>
            <a:noFill/>
          </a:ln>
        </p:spPr>
      </p:sp>
      <p:sp>
        <p:nvSpPr>
          <p:cNvPr id="67" name="Shape 67"/>
          <p:cNvSpPr txBox="1">
            <a:spLocks noGrp="1"/>
          </p:cNvSpPr>
          <p:nvPr>
            <p:ph type="body" idx="1"/>
          </p:nvPr>
        </p:nvSpPr>
        <p:spPr>
          <a:xfrm>
            <a:off x="1792288" y="5367337"/>
            <a:ext cx="5486399" cy="804861"/>
          </a:xfrm>
          <a:prstGeom prst="rect">
            <a:avLst/>
          </a:prstGeom>
          <a:noFill/>
          <a:ln>
            <a:noFill/>
          </a:ln>
        </p:spPr>
        <p:txBody>
          <a:bodyPr lIns="91425" tIns="91425" rIns="91425" bIns="91425" anchor="t" anchorCtr="0"/>
          <a:lstStyle>
            <a:lvl1pPr marL="0" indent="0" rtl="0">
              <a:spcBef>
                <a:spcPts val="0"/>
              </a:spcBef>
              <a:buFont typeface="Calibri"/>
              <a:buNone/>
              <a:defRPr/>
            </a:lvl1pPr>
            <a:lvl2pPr marL="457200" indent="0" rtl="0">
              <a:spcBef>
                <a:spcPts val="0"/>
              </a:spcBef>
              <a:buFont typeface="Calibri"/>
              <a:buNone/>
              <a:defRPr/>
            </a:lvl2pPr>
            <a:lvl3pPr marL="914400" indent="0" rtl="0">
              <a:spcBef>
                <a:spcPts val="0"/>
              </a:spcBef>
              <a:buFont typeface="Calibri"/>
              <a:buNone/>
              <a:defRPr/>
            </a:lvl3pPr>
            <a:lvl4pPr marL="1371600" indent="0" rtl="0">
              <a:spcBef>
                <a:spcPts val="0"/>
              </a:spcBef>
              <a:buFont typeface="Calibri"/>
              <a:buNone/>
              <a:defRPr/>
            </a:lvl4pPr>
            <a:lvl5pPr marL="1828800" indent="0" rtl="0">
              <a:spcBef>
                <a:spcPts val="0"/>
              </a:spcBef>
              <a:buFont typeface="Calibri"/>
              <a:buNone/>
              <a:defRPr/>
            </a:lvl5pPr>
            <a:lvl6pPr marL="2286000" indent="0" rtl="0">
              <a:spcBef>
                <a:spcPts val="0"/>
              </a:spcBef>
              <a:buFont typeface="Calibri"/>
              <a:buNone/>
              <a:defRPr/>
            </a:lvl6pPr>
            <a:lvl7pPr marL="2743200" indent="0" rtl="0">
              <a:spcBef>
                <a:spcPts val="0"/>
              </a:spcBef>
              <a:buFont typeface="Calibri"/>
              <a:buNone/>
              <a:defRPr/>
            </a:lvl7pPr>
            <a:lvl8pPr marL="3200400" indent="0" rtl="0">
              <a:spcBef>
                <a:spcPts val="0"/>
              </a:spcBef>
              <a:buFont typeface="Calibri"/>
              <a:buNone/>
              <a:defRPr/>
            </a:lvl8pPr>
            <a:lvl9pPr marL="3657600" indent="0" rtl="0">
              <a:spcBef>
                <a:spcPts val="0"/>
              </a:spcBef>
              <a:buFont typeface="Calibri"/>
              <a:buNone/>
              <a:defRPr/>
            </a:lvl9pPr>
          </a:lstStyle>
          <a:p>
            <a:endParaRPr/>
          </a:p>
        </p:txBody>
      </p:sp>
      <p:sp>
        <p:nvSpPr>
          <p:cNvPr id="68" name="Shape 68"/>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69" name="Shape 69"/>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70" name="Shape 70"/>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
        <p:cNvGrpSpPr/>
        <p:nvPr/>
      </p:nvGrpSpPr>
      <p:grpSpPr>
        <a:xfrm>
          <a:off x="0" y="0"/>
          <a:ext cx="0" cy="0"/>
          <a:chOff x="0" y="0"/>
          <a:chExt cx="0" cy="0"/>
        </a:xfrm>
      </p:grpSpPr>
      <p:sp>
        <p:nvSpPr>
          <p:cNvPr id="9" name="Shape 9"/>
          <p:cNvSpPr txBox="1">
            <a:spLocks noGrp="1"/>
          </p:cNvSpPr>
          <p:nvPr>
            <p:ph type="title"/>
          </p:nvPr>
        </p:nvSpPr>
        <p:spPr>
          <a:xfrm>
            <a:off x="457200" y="274637"/>
            <a:ext cx="8229600" cy="1143000"/>
          </a:xfrm>
          <a:prstGeom prst="rect">
            <a:avLst/>
          </a:prstGeom>
          <a:noFill/>
          <a:ln>
            <a:noFill/>
          </a:ln>
        </p:spPr>
        <p:txBody>
          <a:bodyPr lIns="91425" tIns="91425" rIns="91425" bIns="91425" anchor="ctr" anchorCtr="0"/>
          <a:lstStyle>
            <a:lvl1pPr marL="0" marR="0" indent="0" algn="ctr" rtl="0">
              <a:spcBef>
                <a:spcPts val="0"/>
              </a:spcBef>
              <a:buClr>
                <a:schemeClr val="dk1"/>
              </a:buClr>
              <a:buFont typeface="Calibri"/>
              <a:buNone/>
              <a:defRPr/>
            </a:lvl1pPr>
            <a:lvl2pPr marL="0" marR="0" indent="0" algn="l" rtl="0">
              <a:spcBef>
                <a:spcPts val="0"/>
              </a:spcBef>
              <a:defRPr/>
            </a:lvl2pPr>
            <a:lvl3pPr marL="0" marR="0" indent="0" algn="l" rtl="0">
              <a:spcBef>
                <a:spcPts val="0"/>
              </a:spcBef>
              <a:defRPr/>
            </a:lvl3pPr>
            <a:lvl4pPr marL="0" marR="0" indent="0" algn="l" rtl="0">
              <a:spcBef>
                <a:spcPts val="0"/>
              </a:spcBef>
              <a:defRPr/>
            </a:lvl4pPr>
            <a:lvl5pPr marL="0" marR="0" indent="0" algn="l" rtl="0">
              <a:spcBef>
                <a:spcPts val="0"/>
              </a:spcBef>
              <a:defRPr/>
            </a:lvl5pPr>
            <a:lvl6pPr marL="0" marR="0" indent="0" algn="l" rtl="0">
              <a:spcBef>
                <a:spcPts val="0"/>
              </a:spcBef>
              <a:defRPr/>
            </a:lvl6pPr>
            <a:lvl7pPr marL="0" marR="0" indent="0" algn="l" rtl="0">
              <a:spcBef>
                <a:spcPts val="0"/>
              </a:spcBef>
              <a:defRPr/>
            </a:lvl7pPr>
            <a:lvl8pPr marL="0" marR="0" indent="0" algn="l" rtl="0">
              <a:spcBef>
                <a:spcPts val="0"/>
              </a:spcBef>
              <a:defRPr/>
            </a:lvl8pPr>
            <a:lvl9pPr marL="0" marR="0" indent="0" algn="l" rtl="0">
              <a:spcBef>
                <a:spcPts val="0"/>
              </a:spcBef>
              <a:defRPr/>
            </a:lvl9pPr>
          </a:lstStyle>
          <a:p>
            <a:endParaRPr/>
          </a:p>
        </p:txBody>
      </p:sp>
      <p:sp>
        <p:nvSpPr>
          <p:cNvPr id="10" name="Shape 10"/>
          <p:cNvSpPr txBox="1">
            <a:spLocks noGrp="1"/>
          </p:cNvSpPr>
          <p:nvPr>
            <p:ph type="body" idx="1"/>
          </p:nvPr>
        </p:nvSpPr>
        <p:spPr>
          <a:xfrm>
            <a:off x="457200" y="1600200"/>
            <a:ext cx="8229600" cy="4525963"/>
          </a:xfrm>
          <a:prstGeom prst="rect">
            <a:avLst/>
          </a:prstGeom>
          <a:noFill/>
          <a:ln>
            <a:noFill/>
          </a:ln>
        </p:spPr>
        <p:txBody>
          <a:bodyPr lIns="91425" tIns="91425" rIns="91425" bIns="91425" anchor="t" anchorCtr="0"/>
          <a:lstStyle>
            <a:lvl1pPr marL="342900" marR="0" indent="-139700" algn="l" rtl="0">
              <a:spcBef>
                <a:spcPts val="640"/>
              </a:spcBef>
              <a:buClr>
                <a:schemeClr val="dk1"/>
              </a:buClr>
              <a:buFont typeface="Arial"/>
              <a:buChar char="•"/>
              <a:defRPr/>
            </a:lvl1pPr>
            <a:lvl2pPr marL="742950" marR="0" indent="-107950" algn="l" rtl="0">
              <a:spcBef>
                <a:spcPts val="560"/>
              </a:spcBef>
              <a:buClr>
                <a:schemeClr val="dk1"/>
              </a:buClr>
              <a:buFont typeface="Arial"/>
              <a:buChar char="–"/>
              <a:defRPr/>
            </a:lvl2pPr>
            <a:lvl3pPr marL="1143000" marR="0" indent="-76200" algn="l" rtl="0">
              <a:spcBef>
                <a:spcPts val="480"/>
              </a:spcBef>
              <a:buClr>
                <a:schemeClr val="dk1"/>
              </a:buClr>
              <a:buFont typeface="Arial"/>
              <a:buChar char="•"/>
              <a:defRPr/>
            </a:lvl3pPr>
            <a:lvl4pPr marL="1600200" marR="0" indent="-101600" algn="l" rtl="0">
              <a:spcBef>
                <a:spcPts val="400"/>
              </a:spcBef>
              <a:buClr>
                <a:schemeClr val="dk1"/>
              </a:buClr>
              <a:buFont typeface="Arial"/>
              <a:buChar char="–"/>
              <a:defRPr/>
            </a:lvl4pPr>
            <a:lvl5pPr marL="2057400" marR="0" indent="-101600" algn="l" rtl="0">
              <a:spcBef>
                <a:spcPts val="400"/>
              </a:spcBef>
              <a:buClr>
                <a:schemeClr val="dk1"/>
              </a:buClr>
              <a:buFont typeface="Arial"/>
              <a:buChar char="»"/>
              <a:defRPr/>
            </a:lvl5pPr>
            <a:lvl6pPr marL="2514600" marR="0" indent="-101600" algn="l" rtl="0">
              <a:spcBef>
                <a:spcPts val="400"/>
              </a:spcBef>
              <a:buClr>
                <a:schemeClr val="dk1"/>
              </a:buClr>
              <a:buFont typeface="Arial"/>
              <a:buChar char="•"/>
              <a:defRPr/>
            </a:lvl6pPr>
            <a:lvl7pPr marL="2971800" marR="0" indent="-101600" algn="l" rtl="0">
              <a:spcBef>
                <a:spcPts val="400"/>
              </a:spcBef>
              <a:buClr>
                <a:schemeClr val="dk1"/>
              </a:buClr>
              <a:buFont typeface="Arial"/>
              <a:buChar char="•"/>
              <a:defRPr/>
            </a:lvl7pPr>
            <a:lvl8pPr marL="3429000" marR="0" indent="-101600" algn="l" rtl="0">
              <a:spcBef>
                <a:spcPts val="400"/>
              </a:spcBef>
              <a:buClr>
                <a:schemeClr val="dk1"/>
              </a:buClr>
              <a:buFont typeface="Arial"/>
              <a:buChar char="•"/>
              <a:defRPr/>
            </a:lvl8pPr>
            <a:lvl9pPr marL="3886200" marR="0" indent="-101600" algn="l" rtl="0">
              <a:spcBef>
                <a:spcPts val="400"/>
              </a:spcBef>
              <a:buClr>
                <a:schemeClr val="dk1"/>
              </a:buClr>
              <a:buFont typeface="Arial"/>
              <a:buChar char="•"/>
              <a:defRPr/>
            </a:lvl9pPr>
          </a:lstStyle>
          <a:p>
            <a:endParaRPr/>
          </a:p>
        </p:txBody>
      </p:sp>
      <p:sp>
        <p:nvSpPr>
          <p:cNvPr id="11" name="Shape 11"/>
          <p:cNvSpPr txBox="1">
            <a:spLocks noGrp="1"/>
          </p:cNvSpPr>
          <p:nvPr>
            <p:ph type="dt" idx="10"/>
          </p:nvPr>
        </p:nvSpPr>
        <p:spPr>
          <a:xfrm>
            <a:off x="457200" y="6356350"/>
            <a:ext cx="2133599" cy="365125"/>
          </a:xfrm>
          <a:prstGeom prst="rect">
            <a:avLst/>
          </a:prstGeom>
          <a:noFill/>
          <a:ln>
            <a:noFill/>
          </a:ln>
        </p:spPr>
        <p:txBody>
          <a:bodyPr lIns="91425" tIns="91425" rIns="91425" bIns="91425" anchor="ctr" anchorCtr="0"/>
          <a:lstStyle>
            <a:lvl1pPr marL="0" marR="0" indent="0" algn="l"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2" name="Shape 12"/>
          <p:cNvSpPr txBox="1">
            <a:spLocks noGrp="1"/>
          </p:cNvSpPr>
          <p:nvPr>
            <p:ph type="ftr" idx="11"/>
          </p:nvPr>
        </p:nvSpPr>
        <p:spPr>
          <a:xfrm>
            <a:off x="3124200" y="6356350"/>
            <a:ext cx="2895600" cy="365125"/>
          </a:xfrm>
          <a:prstGeom prst="rect">
            <a:avLst/>
          </a:prstGeom>
          <a:noFill/>
          <a:ln>
            <a:noFill/>
          </a:ln>
        </p:spPr>
        <p:txBody>
          <a:bodyPr lIns="91425" tIns="91425" rIns="91425" bIns="91425" anchor="ctr" anchorCtr="0"/>
          <a:lstStyle>
            <a:lvl1pPr marL="0" marR="0" indent="0" algn="ctr" rtl="0">
              <a:spcBef>
                <a:spcPts val="0"/>
              </a:spcBef>
              <a:defRPr/>
            </a:lvl1pPr>
            <a:lvl2pPr marL="457200" marR="0" indent="0" algn="l" rtl="0">
              <a:spcBef>
                <a:spcPts val="0"/>
              </a:spcBef>
              <a:defRPr/>
            </a:lvl2pPr>
            <a:lvl3pPr marL="914400" marR="0" indent="0" algn="l" rtl="0">
              <a:spcBef>
                <a:spcPts val="0"/>
              </a:spcBef>
              <a:defRPr/>
            </a:lvl3pPr>
            <a:lvl4pPr marL="1371600" marR="0" indent="0" algn="l" rtl="0">
              <a:spcBef>
                <a:spcPts val="0"/>
              </a:spcBef>
              <a:defRPr/>
            </a:lvl4pPr>
            <a:lvl5pPr marL="1828800" marR="0" indent="0" algn="l" rtl="0">
              <a:spcBef>
                <a:spcPts val="0"/>
              </a:spcBef>
              <a:defRPr/>
            </a:lvl5pPr>
            <a:lvl6pPr marL="2286000" marR="0" indent="0" algn="l" rtl="0">
              <a:spcBef>
                <a:spcPts val="0"/>
              </a:spcBef>
              <a:defRPr/>
            </a:lvl6pPr>
            <a:lvl7pPr marL="2743200" marR="0" indent="0" algn="l" rtl="0">
              <a:spcBef>
                <a:spcPts val="0"/>
              </a:spcBef>
              <a:defRPr/>
            </a:lvl7pPr>
            <a:lvl8pPr marL="3200400" marR="0" indent="0" algn="l" rtl="0">
              <a:spcBef>
                <a:spcPts val="0"/>
              </a:spcBef>
              <a:defRPr/>
            </a:lvl8pPr>
            <a:lvl9pPr marL="3657600" marR="0" indent="0" algn="l" rtl="0">
              <a:spcBef>
                <a:spcPts val="0"/>
              </a:spcBef>
              <a:defRPr/>
            </a:lvl9pPr>
          </a:lstStyle>
          <a:p>
            <a:endParaRPr/>
          </a:p>
        </p:txBody>
      </p:sp>
      <p:sp>
        <p:nvSpPr>
          <p:cNvPr id="13" name="Shape 13"/>
          <p:cNvSpPr txBox="1">
            <a:spLocks noGrp="1"/>
          </p:cNvSpPr>
          <p:nvPr>
            <p:ph type="sldNum" idx="12"/>
          </p:nvPr>
        </p:nvSpPr>
        <p:spPr>
          <a:xfrm>
            <a:off x="6553200" y="6356350"/>
            <a:ext cx="2133599" cy="365125"/>
          </a:xfrm>
          <a:prstGeom prst="rect">
            <a:avLst/>
          </a:prstGeom>
          <a:noFill/>
          <a:ln>
            <a:noFill/>
          </a:ln>
        </p:spPr>
        <p:txBody>
          <a:bodyPr lIns="91425" tIns="45700" rIns="91425" bIns="45700" anchor="ctr" anchorCtr="0">
            <a:noAutofit/>
          </a:bodyPr>
          <a:lstStyle/>
          <a:p>
            <a:pPr marL="0" marR="0" lvl="0" indent="0" algn="r" rtl="0">
              <a:spcBef>
                <a:spcPts val="0"/>
              </a:spcBef>
              <a:buSzPct val="25000"/>
              <a:buNone/>
            </a:pPr>
            <a:fld id="{00000000-1234-1234-1234-123412341234}" type="slidenum">
              <a:rPr lang="en-AU" sz="1200" b="0" i="0" u="none" strike="noStrike" cap="none" baseline="0">
                <a:solidFill>
                  <a:srgbClr val="888888"/>
                </a:solidFill>
                <a:latin typeface="Calibri"/>
                <a:ea typeface="Calibri"/>
                <a:cs typeface="Calibri"/>
                <a:sym typeface="Calibri"/>
              </a:rPr>
              <a:t>‹#›</a:t>
            </a:fld>
            <a:endParaRPr lang="en-AU" sz="1200" b="0" i="0" u="none" strike="noStrike" cap="none" baseline="0">
              <a:solidFill>
                <a:srgbClr val="888888"/>
              </a:solidFill>
              <a:latin typeface="Calibri"/>
              <a:ea typeface="Calibri"/>
              <a:cs typeface="Calibri"/>
              <a:sym typeface="Calibri"/>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p:titleStyle>
    <p:body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bodyStyle>
    <p:other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vl2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2pPr>
      <a:lvl3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3pPr>
      <a:lvl4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4pPr>
      <a:lvl5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5pPr>
      <a:lvl6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6pPr>
      <a:lvl7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7pPr>
      <a:lvl8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8pPr>
      <a:lvl9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www.journals.elsevier.com/international-review-of-economics-education/most-downloaded-articles/"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journals.elsevier.com/international-review-of-economics-education/most-downloaded-articles/"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Shape 84"/>
          <p:cNvSpPr txBox="1">
            <a:spLocks noGrp="1"/>
          </p:cNvSpPr>
          <p:nvPr>
            <p:ph type="ctrTitle"/>
          </p:nvPr>
        </p:nvSpPr>
        <p:spPr>
          <a:xfrm>
            <a:off x="683568" y="1124744"/>
            <a:ext cx="7772400" cy="1082551"/>
          </a:xfrm>
          <a:prstGeom prst="rect">
            <a:avLst/>
          </a:prstGeom>
          <a:solidFill>
            <a:srgbClr val="FFFF99">
              <a:alpha val="49803"/>
            </a:srgbClr>
          </a:solid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3950" b="0" i="0" u="none" strike="noStrike" cap="none" baseline="0">
                <a:solidFill>
                  <a:schemeClr val="dk1"/>
                </a:solidFill>
                <a:latin typeface="Calibri"/>
                <a:ea typeface="Calibri"/>
                <a:cs typeface="Calibri"/>
                <a:sym typeface="Calibri"/>
              </a:rPr>
              <a:t>Publishing in the International Review of Economics Education</a:t>
            </a:r>
          </a:p>
        </p:txBody>
      </p:sp>
      <p:sp>
        <p:nvSpPr>
          <p:cNvPr id="85" name="Shape 85"/>
          <p:cNvSpPr txBox="1">
            <a:spLocks noGrp="1"/>
          </p:cNvSpPr>
          <p:nvPr>
            <p:ph type="subTitle" idx="1"/>
          </p:nvPr>
        </p:nvSpPr>
        <p:spPr>
          <a:xfrm>
            <a:off x="1331640" y="2996951"/>
            <a:ext cx="6400799" cy="1752600"/>
          </a:xfrm>
          <a:prstGeom prst="rect">
            <a:avLst/>
          </a:prstGeom>
          <a:noFill/>
          <a:ln>
            <a:noFill/>
          </a:ln>
        </p:spPr>
        <p:txBody>
          <a:bodyPr lIns="91425" tIns="45700" rIns="91425" bIns="45700" anchor="t" anchorCtr="0">
            <a:noAutofit/>
          </a:bodyPr>
          <a:lstStyle/>
          <a:p>
            <a:pPr marL="0" marR="0" lvl="0" indent="0" algn="ctr" rtl="0">
              <a:lnSpc>
                <a:spcPct val="90000"/>
              </a:lnSpc>
              <a:spcBef>
                <a:spcPts val="0"/>
              </a:spcBef>
              <a:buClr>
                <a:schemeClr val="dk1"/>
              </a:buClr>
              <a:buSzPct val="25000"/>
              <a:buFont typeface="Arial"/>
              <a:buNone/>
            </a:pPr>
            <a:r>
              <a:rPr lang="en-AU" sz="2000" b="0" i="0" u="sng" strike="noStrike" cap="none" baseline="0">
                <a:solidFill>
                  <a:schemeClr val="dk1"/>
                </a:solidFill>
                <a:latin typeface="Calibri"/>
                <a:ea typeface="Calibri"/>
                <a:cs typeface="Calibri"/>
                <a:sym typeface="Calibri"/>
              </a:rPr>
              <a:t>IREE Editors</a:t>
            </a:r>
          </a:p>
          <a:p>
            <a:pPr marL="0" marR="0" lvl="0" indent="0" algn="ctr" rtl="0">
              <a:lnSpc>
                <a:spcPct val="90000"/>
              </a:lnSpc>
              <a:spcBef>
                <a:spcPts val="400"/>
              </a:spcBef>
              <a:buClr>
                <a:schemeClr val="dk1"/>
              </a:buClr>
              <a:buSzPct val="25000"/>
              <a:buFont typeface="Arial"/>
              <a:buNone/>
            </a:pPr>
            <a:r>
              <a:rPr lang="en-AU" sz="2000" b="0" i="0" u="none" strike="noStrike" cap="none" baseline="0">
                <a:solidFill>
                  <a:schemeClr val="dk1"/>
                </a:solidFill>
                <a:latin typeface="Calibri"/>
                <a:ea typeface="Calibri"/>
                <a:cs typeface="Calibri"/>
                <a:sym typeface="Calibri"/>
              </a:rPr>
              <a:t>Ross Guest (Editor-In-Chief)</a:t>
            </a:r>
          </a:p>
          <a:p>
            <a:pPr marL="0" marR="0" lvl="0" indent="0" algn="ctr" rtl="0">
              <a:lnSpc>
                <a:spcPct val="90000"/>
              </a:lnSpc>
              <a:spcBef>
                <a:spcPts val="400"/>
              </a:spcBef>
              <a:buClr>
                <a:schemeClr val="dk1"/>
              </a:buClr>
              <a:buSzPct val="25000"/>
              <a:buFont typeface="Arial"/>
              <a:buNone/>
            </a:pPr>
            <a:r>
              <a:rPr lang="en-AU" sz="2000" b="0" i="0" u="none" strike="noStrike" cap="none" baseline="0">
                <a:solidFill>
                  <a:schemeClr val="dk1"/>
                </a:solidFill>
                <a:latin typeface="Calibri"/>
                <a:ea typeface="Calibri"/>
                <a:cs typeface="Calibri"/>
                <a:sym typeface="Calibri"/>
              </a:rPr>
              <a:t>Bill Bosshardt</a:t>
            </a:r>
          </a:p>
          <a:p>
            <a:pPr marL="0" marR="0" lvl="0" indent="0" algn="ctr" rtl="0">
              <a:lnSpc>
                <a:spcPct val="90000"/>
              </a:lnSpc>
              <a:spcBef>
                <a:spcPts val="400"/>
              </a:spcBef>
              <a:buClr>
                <a:schemeClr val="dk1"/>
              </a:buClr>
              <a:buSzPct val="25000"/>
              <a:buFont typeface="Arial"/>
              <a:buNone/>
            </a:pPr>
            <a:r>
              <a:rPr lang="en-AU" sz="2000" b="0" i="0" u="none" strike="noStrike" cap="none" baseline="0">
                <a:solidFill>
                  <a:schemeClr val="dk1"/>
                </a:solidFill>
                <a:latin typeface="Calibri"/>
                <a:ea typeface="Calibri"/>
                <a:cs typeface="Calibri"/>
                <a:sym typeface="Calibri"/>
              </a:rPr>
              <a:t>Edmund Cannon</a:t>
            </a:r>
          </a:p>
          <a:p>
            <a:pPr marL="0" marR="0" lvl="0" indent="0" algn="ctr" rtl="0">
              <a:lnSpc>
                <a:spcPct val="90000"/>
              </a:lnSpc>
              <a:spcBef>
                <a:spcPts val="400"/>
              </a:spcBef>
              <a:buClr>
                <a:schemeClr val="dk1"/>
              </a:buClr>
              <a:buSzPct val="25000"/>
              <a:buFont typeface="Arial"/>
              <a:buNone/>
            </a:pPr>
            <a:r>
              <a:rPr lang="en-AU" sz="2000" b="0" i="0" u="none" strike="noStrike" cap="none" baseline="0">
                <a:solidFill>
                  <a:schemeClr val="dk1"/>
                </a:solidFill>
                <a:latin typeface="Calibri"/>
                <a:ea typeface="Calibri"/>
                <a:cs typeface="Calibri"/>
                <a:sym typeface="Calibri"/>
              </a:rPr>
              <a:t>David McCausland</a:t>
            </a:r>
          </a:p>
          <a:p>
            <a:pPr marL="0" marR="0" lvl="0" indent="0" algn="ctr" rtl="0">
              <a:lnSpc>
                <a:spcPct val="90000"/>
              </a:lnSpc>
              <a:spcBef>
                <a:spcPts val="400"/>
              </a:spcBef>
              <a:buClr>
                <a:schemeClr val="dk1"/>
              </a:buClr>
              <a:buFont typeface="Arial"/>
              <a:buNone/>
            </a:pPr>
            <a:endParaRPr sz="20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49"/>
        <p:cNvGrpSpPr/>
        <p:nvPr/>
      </p:nvGrpSpPr>
      <p:grpSpPr>
        <a:xfrm>
          <a:off x="0" y="0"/>
          <a:ext cx="0" cy="0"/>
          <a:chOff x="0" y="0"/>
          <a:chExt cx="0" cy="0"/>
        </a:xfrm>
      </p:grpSpPr>
      <p:sp>
        <p:nvSpPr>
          <p:cNvPr id="150" name="Shape 15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General tips</a:t>
            </a:r>
          </a:p>
        </p:txBody>
      </p:sp>
      <p:sp>
        <p:nvSpPr>
          <p:cNvPr id="151" name="Shape 151"/>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100000"/>
              <a:buFont typeface="Arial"/>
              <a:buChar char="•"/>
            </a:pPr>
            <a:r>
              <a:rPr lang="en-AU" sz="3200" b="0" i="0" u="none" strike="noStrike" cap="none" baseline="0">
                <a:solidFill>
                  <a:schemeClr val="dk1"/>
                </a:solidFill>
                <a:latin typeface="Calibri"/>
                <a:ea typeface="Calibri"/>
                <a:cs typeface="Calibri"/>
                <a:sym typeface="Calibri"/>
              </a:rPr>
              <a:t>Relevance to a wide readership</a:t>
            </a:r>
          </a:p>
          <a:p>
            <a:pPr marL="342900" marR="0" lvl="0" indent="-342900" algn="l" rtl="0">
              <a:spcBef>
                <a:spcPts val="640"/>
              </a:spcBef>
              <a:buClr>
                <a:schemeClr val="dk1"/>
              </a:buClr>
              <a:buSzPct val="100000"/>
              <a:buFont typeface="Arial"/>
              <a:buChar char="•"/>
            </a:pPr>
            <a:r>
              <a:rPr lang="en-AU" sz="3200" b="0" i="0" u="none" strike="noStrike" cap="none" baseline="0">
                <a:solidFill>
                  <a:schemeClr val="dk1"/>
                </a:solidFill>
                <a:latin typeface="Calibri"/>
                <a:ea typeface="Calibri"/>
                <a:cs typeface="Calibri"/>
                <a:sym typeface="Calibri"/>
              </a:rPr>
              <a:t>Replicable empirical studies</a:t>
            </a:r>
          </a:p>
          <a:p>
            <a:pPr marL="342900" marR="0" lvl="0" indent="-342900" algn="l" rtl="0">
              <a:spcBef>
                <a:spcPts val="640"/>
              </a:spcBef>
              <a:buClr>
                <a:schemeClr val="dk1"/>
              </a:buClr>
              <a:buSzPct val="100000"/>
              <a:buFont typeface="Arial"/>
              <a:buChar char="•"/>
            </a:pPr>
            <a:r>
              <a:rPr lang="en-AU" sz="3200" b="0" i="0" u="none" strike="noStrike" cap="none" baseline="0">
                <a:solidFill>
                  <a:schemeClr val="dk1"/>
                </a:solidFill>
                <a:latin typeface="Calibri"/>
                <a:ea typeface="Calibri"/>
                <a:cs typeface="Calibri"/>
                <a:sym typeface="Calibri"/>
              </a:rPr>
              <a:t>Clarity of writing and structure</a:t>
            </a:r>
          </a:p>
          <a:p>
            <a:pPr marL="342900" marR="0" lvl="0" indent="-342900" algn="l" rtl="0">
              <a:spcBef>
                <a:spcPts val="64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152" name="Shape 152"/>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53" name="Shape 153"/>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50"/>
                                        </p:tgtEl>
                                        <p:attrNameLst>
                                          <p:attrName>style.visibility</p:attrName>
                                        </p:attrNameLst>
                                      </p:cBhvr>
                                      <p:to>
                                        <p:strVal val="visible"/>
                                      </p:to>
                                    </p:set>
                                    <p:anim calcmode="lin" valueType="num">
                                      <p:cBhvr additive="base">
                                        <p:cTn id="7" dur="500"/>
                                        <p:tgtEl>
                                          <p:spTgt spid="15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58"/>
        <p:cNvGrpSpPr/>
        <p:nvPr/>
      </p:nvGrpSpPr>
      <p:grpSpPr>
        <a:xfrm>
          <a:off x="0" y="0"/>
          <a:ext cx="0" cy="0"/>
          <a:chOff x="0" y="0"/>
          <a:chExt cx="0" cy="0"/>
        </a:xfrm>
      </p:grpSpPr>
      <p:sp>
        <p:nvSpPr>
          <p:cNvPr id="159" name="Shape 159"/>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4. Fatal flaws in articles</a:t>
            </a:r>
          </a:p>
        </p:txBody>
      </p:sp>
      <p:sp>
        <p:nvSpPr>
          <p:cNvPr id="160" name="Shape 160"/>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457200" marR="0" lvl="0" indent="-228600" algn="l" rtl="0">
              <a:spcBef>
                <a:spcPts val="0"/>
              </a:spcBef>
              <a:buClr>
                <a:schemeClr val="dk1"/>
              </a:buClr>
              <a:buSzPct val="100000"/>
              <a:buFont typeface="Calibri"/>
            </a:pPr>
            <a:r>
              <a:rPr lang="en-AU" sz="3200">
                <a:solidFill>
                  <a:schemeClr val="dk1"/>
                </a:solidFill>
                <a:latin typeface="Calibri"/>
                <a:ea typeface="Calibri"/>
                <a:cs typeface="Calibri"/>
                <a:sym typeface="Calibri"/>
              </a:rPr>
              <a:t>Dependent variable not same in control and experiment groups; not same from class to class</a:t>
            </a:r>
          </a:p>
          <a:p>
            <a:pPr marL="457200" marR="0" lvl="0" indent="-228600" algn="l" rtl="0">
              <a:spcBef>
                <a:spcPts val="0"/>
              </a:spcBef>
              <a:buClr>
                <a:schemeClr val="dk1"/>
              </a:buClr>
              <a:buSzPct val="100000"/>
              <a:buFont typeface="Calibri"/>
            </a:pPr>
            <a:r>
              <a:rPr lang="en-AU" sz="3200">
                <a:solidFill>
                  <a:schemeClr val="dk1"/>
                </a:solidFill>
                <a:latin typeface="Calibri"/>
                <a:ea typeface="Calibri"/>
                <a:cs typeface="Calibri"/>
                <a:sym typeface="Calibri"/>
              </a:rPr>
              <a:t>Data gathered after the fact from registrar data</a:t>
            </a:r>
          </a:p>
          <a:p>
            <a:pPr marL="457200" marR="0" lvl="0" indent="-228600" algn="l" rtl="0">
              <a:spcBef>
                <a:spcPts val="0"/>
              </a:spcBef>
              <a:buClr>
                <a:schemeClr val="dk1"/>
              </a:buClr>
              <a:buSzPct val="100000"/>
              <a:buFont typeface="Calibri"/>
            </a:pPr>
            <a:r>
              <a:rPr lang="en-AU" sz="3200">
                <a:solidFill>
                  <a:schemeClr val="dk1"/>
                </a:solidFill>
                <a:latin typeface="Calibri"/>
                <a:ea typeface="Calibri"/>
                <a:cs typeface="Calibri"/>
                <a:sym typeface="Calibri"/>
              </a:rPr>
              <a:t>Treating the number of students as the observation when looking at class-level variables</a:t>
            </a:r>
          </a:p>
        </p:txBody>
      </p:sp>
      <p:sp>
        <p:nvSpPr>
          <p:cNvPr id="161" name="Shape 161"/>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62" name="Shape 162"/>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59"/>
                                        </p:tgtEl>
                                        <p:attrNameLst>
                                          <p:attrName>style.visibility</p:attrName>
                                        </p:attrNameLst>
                                      </p:cBhvr>
                                      <p:to>
                                        <p:strVal val="visible"/>
                                      </p:to>
                                    </p:set>
                                    <p:anim calcmode="lin" valueType="num">
                                      <p:cBhvr additive="base">
                                        <p:cTn id="7" dur="500"/>
                                        <p:tgtEl>
                                          <p:spTgt spid="159"/>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67"/>
        <p:cNvGrpSpPr/>
        <p:nvPr/>
      </p:nvGrpSpPr>
      <p:grpSpPr>
        <a:xfrm>
          <a:off x="0" y="0"/>
          <a:ext cx="0" cy="0"/>
          <a:chOff x="0" y="0"/>
          <a:chExt cx="0" cy="0"/>
        </a:xfrm>
      </p:grpSpPr>
      <p:sp>
        <p:nvSpPr>
          <p:cNvPr id="168" name="Shape 168"/>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5. Econometric methods in economics education</a:t>
            </a:r>
          </a:p>
        </p:txBody>
      </p:sp>
      <p:sp>
        <p:nvSpPr>
          <p:cNvPr id="169" name="Shape 169"/>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SzPct val="25000"/>
              <a:buFont typeface="Arial"/>
              <a:buNone/>
            </a:pPr>
            <a:r>
              <a:rPr lang="en-AU" sz="2400">
                <a:solidFill>
                  <a:schemeClr val="dk1"/>
                </a:solidFill>
                <a:latin typeface="Calibri"/>
                <a:ea typeface="Calibri"/>
                <a:cs typeface="Calibri"/>
                <a:sym typeface="Calibri"/>
              </a:rPr>
              <a:t>Papers that attempt to estimate causal effects need a clear identification strategy.</a:t>
            </a:r>
          </a:p>
          <a:p>
            <a:pPr marL="342900" marR="0" lvl="0" indent="-342900" algn="l" rtl="0">
              <a:spcBef>
                <a:spcPts val="0"/>
              </a:spcBef>
              <a:buClr>
                <a:schemeClr val="dk1"/>
              </a:buClr>
              <a:buFont typeface="Arial"/>
              <a:buNone/>
            </a:pPr>
            <a:endParaRPr sz="2400">
              <a:solidFill>
                <a:schemeClr val="dk1"/>
              </a:solidFill>
              <a:latin typeface="Calibri"/>
              <a:ea typeface="Calibri"/>
              <a:cs typeface="Calibri"/>
              <a:sym typeface="Calibri"/>
            </a:endParaRPr>
          </a:p>
          <a:p>
            <a:pPr marL="342900" marR="0" lvl="0" indent="-342900" algn="l" rtl="0">
              <a:spcBef>
                <a:spcPts val="0"/>
              </a:spcBef>
              <a:buClr>
                <a:schemeClr val="dk1"/>
              </a:buClr>
              <a:buSzPct val="25000"/>
              <a:buFont typeface="Arial"/>
              <a:buNone/>
            </a:pPr>
            <a:r>
              <a:rPr lang="en-AU" sz="2400">
                <a:solidFill>
                  <a:schemeClr val="dk1"/>
                </a:solidFill>
                <a:latin typeface="Calibri"/>
                <a:ea typeface="Calibri"/>
                <a:cs typeface="Calibri"/>
                <a:sym typeface="Calibri"/>
              </a:rPr>
              <a:t>Papers that do not estimate causal effects (ie only measure correlations) are acceptable, but they must add some value.</a:t>
            </a:r>
          </a:p>
          <a:p>
            <a:pPr marL="342900" marR="0" lvl="0" indent="-342900" algn="l" rtl="0">
              <a:spcBef>
                <a:spcPts val="0"/>
              </a:spcBef>
              <a:buClr>
                <a:schemeClr val="dk1"/>
              </a:buClr>
              <a:buFont typeface="Arial"/>
              <a:buNone/>
            </a:pPr>
            <a:endParaRPr sz="2400">
              <a:solidFill>
                <a:schemeClr val="dk1"/>
              </a:solidFill>
              <a:latin typeface="Calibri"/>
              <a:ea typeface="Calibri"/>
              <a:cs typeface="Calibri"/>
              <a:sym typeface="Calibri"/>
            </a:endParaRPr>
          </a:p>
          <a:p>
            <a:pPr marL="342900" marR="0" lvl="0" indent="-342900" algn="l" rtl="0">
              <a:spcBef>
                <a:spcPts val="0"/>
              </a:spcBef>
              <a:buClr>
                <a:schemeClr val="dk1"/>
              </a:buClr>
              <a:buSzPct val="25000"/>
              <a:buFont typeface="Arial"/>
              <a:buNone/>
            </a:pPr>
            <a:r>
              <a:rPr lang="en-AU" sz="2400">
                <a:solidFill>
                  <a:schemeClr val="dk1"/>
                </a:solidFill>
                <a:latin typeface="Calibri"/>
                <a:ea typeface="Calibri"/>
                <a:cs typeface="Calibri"/>
                <a:sym typeface="Calibri"/>
              </a:rPr>
              <a:t>All papers need robust econometric results (diagnostic tests, tests on sub-samples, omitted variables, etc).</a:t>
            </a:r>
          </a:p>
          <a:p>
            <a:pPr marL="342900" marR="0" lvl="0" indent="-342900" algn="l" rtl="0">
              <a:spcBef>
                <a:spcPts val="0"/>
              </a:spcBef>
              <a:buClr>
                <a:schemeClr val="dk1"/>
              </a:buClr>
              <a:buFont typeface="Arial"/>
              <a:buNone/>
            </a:pPr>
            <a:endParaRPr sz="2400">
              <a:solidFill>
                <a:schemeClr val="dk1"/>
              </a:solidFill>
              <a:latin typeface="Calibri"/>
              <a:ea typeface="Calibri"/>
              <a:cs typeface="Calibri"/>
              <a:sym typeface="Calibri"/>
            </a:endParaRPr>
          </a:p>
          <a:p>
            <a:pPr marL="342900" marR="0" lvl="0" indent="-342900" algn="l" rtl="0">
              <a:spcBef>
                <a:spcPts val="0"/>
              </a:spcBef>
              <a:buClr>
                <a:schemeClr val="dk1"/>
              </a:buClr>
              <a:buSzPct val="25000"/>
              <a:buFont typeface="Arial"/>
              <a:buNone/>
            </a:pPr>
            <a:r>
              <a:rPr lang="en-AU" sz="2400">
                <a:solidFill>
                  <a:schemeClr val="dk1"/>
                </a:solidFill>
                <a:latin typeface="Calibri"/>
                <a:ea typeface="Calibri"/>
                <a:cs typeface="Calibri"/>
                <a:sym typeface="Calibri"/>
              </a:rPr>
              <a:t>Replication (or otherwise!) of other published results. Also negative results.</a:t>
            </a:r>
          </a:p>
          <a:p>
            <a:pPr marL="342900" marR="0" lvl="0" indent="-342900" algn="l" rtl="0">
              <a:spcBef>
                <a:spcPts val="0"/>
              </a:spcBef>
              <a:buClr>
                <a:schemeClr val="dk1"/>
              </a:buClr>
              <a:buFont typeface="Arial"/>
              <a:buNone/>
            </a:pPr>
            <a:endParaRPr sz="2400">
              <a:solidFill>
                <a:schemeClr val="dk1"/>
              </a:solidFill>
              <a:latin typeface="Calibri"/>
              <a:ea typeface="Calibri"/>
              <a:cs typeface="Calibri"/>
              <a:sym typeface="Calibri"/>
            </a:endParaRPr>
          </a:p>
          <a:p>
            <a:pPr marL="342900" marR="0" lvl="0" indent="-342900" algn="l" rtl="0">
              <a:spcBef>
                <a:spcPts val="0"/>
              </a:spcBef>
              <a:buClr>
                <a:schemeClr val="dk1"/>
              </a:buClr>
              <a:buSzPct val="25000"/>
              <a:buFont typeface="Arial"/>
              <a:buNone/>
            </a:pPr>
            <a:r>
              <a:rPr lang="en-AU" sz="2400">
                <a:solidFill>
                  <a:schemeClr val="dk1"/>
                </a:solidFill>
                <a:latin typeface="Calibri"/>
                <a:ea typeface="Calibri"/>
                <a:cs typeface="Calibri"/>
                <a:sym typeface="Calibri"/>
              </a:rPr>
              <a:t>Are your results replicable (data availability / ethical issues)?</a:t>
            </a:r>
          </a:p>
          <a:p>
            <a:pPr marL="342900" marR="0" lvl="0" indent="-342900" algn="l" rtl="0">
              <a:spcBef>
                <a:spcPts val="0"/>
              </a:spcBef>
              <a:buClr>
                <a:schemeClr val="dk1"/>
              </a:buClr>
              <a:buFont typeface="Arial"/>
              <a:buNone/>
            </a:pPr>
            <a:endParaRPr sz="2400">
              <a:solidFill>
                <a:schemeClr val="dk1"/>
              </a:solidFill>
              <a:latin typeface="Calibri"/>
              <a:ea typeface="Calibri"/>
              <a:cs typeface="Calibri"/>
              <a:sym typeface="Calibri"/>
            </a:endParaRPr>
          </a:p>
          <a:p>
            <a:pPr marL="342900" marR="0" lvl="0" indent="-342900" algn="l" rtl="0">
              <a:spcBef>
                <a:spcPts val="0"/>
              </a:spcBef>
              <a:buClr>
                <a:schemeClr val="dk1"/>
              </a:buClr>
              <a:buFont typeface="Arial"/>
              <a:buNone/>
            </a:pPr>
            <a:endParaRPr sz="2400">
              <a:solidFill>
                <a:schemeClr val="dk1"/>
              </a:solidFill>
              <a:latin typeface="Calibri"/>
              <a:ea typeface="Calibri"/>
              <a:cs typeface="Calibri"/>
              <a:sym typeface="Calibri"/>
            </a:endParaRPr>
          </a:p>
          <a:p>
            <a:pPr marL="342900" marR="0" lvl="0" indent="-342900" algn="l" rtl="0">
              <a:spcBef>
                <a:spcPts val="0"/>
              </a:spcBef>
              <a:buClr>
                <a:schemeClr val="dk1"/>
              </a:buClr>
              <a:buFont typeface="Arial"/>
              <a:buNone/>
            </a:pPr>
            <a:endParaRPr sz="3200">
              <a:solidFill>
                <a:schemeClr val="dk1"/>
              </a:solidFill>
              <a:latin typeface="Calibri"/>
              <a:ea typeface="Calibri"/>
              <a:cs typeface="Calibri"/>
              <a:sym typeface="Calibri"/>
            </a:endParaRPr>
          </a:p>
        </p:txBody>
      </p:sp>
      <p:sp>
        <p:nvSpPr>
          <p:cNvPr id="170" name="Shape 170"/>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71" name="Shape 171"/>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68"/>
                                        </p:tgtEl>
                                        <p:attrNameLst>
                                          <p:attrName>style.visibility</p:attrName>
                                        </p:attrNameLst>
                                      </p:cBhvr>
                                      <p:to>
                                        <p:strVal val="visible"/>
                                      </p:to>
                                    </p:set>
                                    <p:anim calcmode="lin" valueType="num">
                                      <p:cBhvr additive="base">
                                        <p:cTn id="7" dur="500"/>
                                        <p:tgtEl>
                                          <p:spTgt spid="168"/>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176"/>
        <p:cNvGrpSpPr/>
        <p:nvPr/>
      </p:nvGrpSpPr>
      <p:grpSpPr>
        <a:xfrm>
          <a:off x="0" y="0"/>
          <a:ext cx="0" cy="0"/>
          <a:chOff x="0" y="0"/>
          <a:chExt cx="0" cy="0"/>
        </a:xfrm>
      </p:grpSpPr>
      <p:sp>
        <p:nvSpPr>
          <p:cNvPr id="177" name="Shape 177"/>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6. ICT in economics education</a:t>
            </a:r>
          </a:p>
        </p:txBody>
      </p:sp>
      <p:sp>
        <p:nvSpPr>
          <p:cNvPr id="178" name="Shape 178"/>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457200" marR="0" lvl="0" indent="-228600" algn="l" rtl="0">
              <a:spcBef>
                <a:spcPts val="0"/>
              </a:spcBef>
              <a:buClr>
                <a:schemeClr val="dk1"/>
              </a:buClr>
              <a:buSzPct val="100000"/>
              <a:buFont typeface="Calibri"/>
            </a:pPr>
            <a:r>
              <a:rPr lang="en-AU" sz="2400">
                <a:solidFill>
                  <a:schemeClr val="dk1"/>
                </a:solidFill>
                <a:latin typeface="Calibri"/>
                <a:ea typeface="Calibri"/>
                <a:cs typeface="Calibri"/>
                <a:sym typeface="Calibri"/>
              </a:rPr>
              <a:t>Since 2011, IREE has incorporated articles that would have otherwise appeared in CHEER (Computers in Higher Education Economics Review). These appear in a special section of the journal entitled “IT in Economics Education”.</a:t>
            </a:r>
          </a:p>
          <a:p>
            <a:pPr marL="457200" marR="0" lvl="0" indent="-228600" algn="l" rtl="0">
              <a:spcBef>
                <a:spcPts val="0"/>
              </a:spcBef>
              <a:buClr>
                <a:schemeClr val="dk1"/>
              </a:buClr>
              <a:buSzPct val="100000"/>
              <a:buFont typeface="Calibri"/>
            </a:pPr>
            <a:r>
              <a:rPr lang="en-AU" sz="2400">
                <a:solidFill>
                  <a:schemeClr val="dk1"/>
                </a:solidFill>
                <a:latin typeface="Calibri"/>
                <a:ea typeface="Calibri"/>
                <a:cs typeface="Calibri"/>
                <a:sym typeface="Calibri"/>
              </a:rPr>
              <a:t>We publish articles, short notes, reports and reviews relating to the innovative use of information technology in economics education.</a:t>
            </a:r>
          </a:p>
          <a:p>
            <a:pPr marL="457200" marR="0" lvl="0" indent="-228600" algn="l" rtl="0">
              <a:spcBef>
                <a:spcPts val="0"/>
              </a:spcBef>
              <a:buClr>
                <a:schemeClr val="dk1"/>
              </a:buClr>
              <a:buSzPct val="100000"/>
              <a:buFont typeface="Calibri"/>
            </a:pPr>
            <a:r>
              <a:rPr lang="en-AU" sz="2400">
                <a:solidFill>
                  <a:schemeClr val="dk1"/>
                </a:solidFill>
                <a:latin typeface="Calibri"/>
                <a:ea typeface="Calibri"/>
                <a:cs typeface="Calibri"/>
                <a:sym typeface="Calibri"/>
              </a:rPr>
              <a:t>Readership of the journal includes academics in the field of education, economics and business and is invaluable to those seeking to enhance the quality of learning and teaching throughout the Higher Education economics community around the world.</a:t>
            </a:r>
          </a:p>
        </p:txBody>
      </p:sp>
      <p:sp>
        <p:nvSpPr>
          <p:cNvPr id="179" name="Shape 179"/>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80" name="Shape 180"/>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77"/>
                                        </p:tgtEl>
                                        <p:attrNameLst>
                                          <p:attrName>style.visibility</p:attrName>
                                        </p:attrNameLst>
                                      </p:cBhvr>
                                      <p:to>
                                        <p:strVal val="visible"/>
                                      </p:to>
                                    </p:set>
                                    <p:anim calcmode="lin" valueType="num">
                                      <p:cBhvr additive="base">
                                        <p:cTn id="7" dur="500"/>
                                        <p:tgtEl>
                                          <p:spTgt spid="177"/>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185"/>
        <p:cNvGrpSpPr/>
        <p:nvPr/>
      </p:nvGrpSpPr>
      <p:grpSpPr>
        <a:xfrm>
          <a:off x="0" y="0"/>
          <a:ext cx="0" cy="0"/>
          <a:chOff x="0" y="0"/>
          <a:chExt cx="0" cy="0"/>
        </a:xfrm>
      </p:grpSpPr>
      <p:sp>
        <p:nvSpPr>
          <p:cNvPr id="186" name="Shape 186"/>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marL="342900" lvl="0" indent="-139700" algn="just" rtl="0">
              <a:spcBef>
                <a:spcPts val="640"/>
              </a:spcBef>
              <a:buNone/>
            </a:pPr>
            <a:r>
              <a:rPr lang="en-AU" sz="2400" b="1">
                <a:solidFill>
                  <a:schemeClr val="dk1"/>
                </a:solidFill>
              </a:rPr>
              <a:t>Recent articles IREE</a:t>
            </a:r>
          </a:p>
          <a:p>
            <a:pPr marL="203200" lvl="0" indent="0" algn="just">
              <a:spcBef>
                <a:spcPts val="640"/>
              </a:spcBef>
              <a:buClr>
                <a:schemeClr val="dk1"/>
              </a:buClr>
              <a:buFont typeface="Arial"/>
              <a:buNone/>
            </a:pPr>
            <a:endParaRPr>
              <a:solidFill>
                <a:schemeClr val="dk1"/>
              </a:solidFill>
            </a:endParaRPr>
          </a:p>
        </p:txBody>
      </p:sp>
      <p:sp>
        <p:nvSpPr>
          <p:cNvPr id="187" name="Shape 187"/>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rtl="0">
              <a:spcBef>
                <a:spcPts val="0"/>
              </a:spcBef>
              <a:buNone/>
            </a:pPr>
            <a:r>
              <a:rPr lang="en-AU" sz="2400"/>
              <a:t>Numerical simulations of competition in quantities, Devon Gorry and John Gilbert</a:t>
            </a:r>
          </a:p>
          <a:p>
            <a:pPr lvl="0" rtl="0">
              <a:spcBef>
                <a:spcPts val="0"/>
              </a:spcBef>
              <a:buClr>
                <a:schemeClr val="dk1"/>
              </a:buClr>
              <a:buSzPct val="45833"/>
              <a:buFont typeface="Arial"/>
              <a:buNone/>
            </a:pPr>
            <a:r>
              <a:rPr lang="en-AU" sz="2400"/>
              <a:t>Using MS Excel to Solve and Simulate the Life-Cycle/Permanent-Income Model of Consumption and Saving,T Scott Findlay</a:t>
            </a:r>
          </a:p>
          <a:p>
            <a:pPr rtl="0">
              <a:spcBef>
                <a:spcPts val="0"/>
              </a:spcBef>
              <a:buNone/>
            </a:pPr>
            <a:r>
              <a:rPr lang="en-AU" sz="2400"/>
              <a:t>Evaluating the impact of a web-based resource on student learning, Matthew Olczak</a:t>
            </a:r>
          </a:p>
          <a:p>
            <a:pPr lvl="0" rtl="0">
              <a:spcBef>
                <a:spcPts val="0"/>
              </a:spcBef>
              <a:buClr>
                <a:schemeClr val="dk1"/>
              </a:buClr>
              <a:buSzPct val="45833"/>
              <a:buFont typeface="Arial"/>
              <a:buNone/>
            </a:pPr>
            <a:r>
              <a:rPr lang="en-AU" sz="2400">
                <a:solidFill>
                  <a:schemeClr val="dk1"/>
                </a:solidFill>
              </a:rPr>
              <a:t>T-shirts, moonshine, and autopsies: Using podcasts to engage undergraduate microeconomics students, Rebecca Moryl</a:t>
            </a:r>
          </a:p>
          <a:p>
            <a:pPr lvl="0">
              <a:spcBef>
                <a:spcPts val="0"/>
              </a:spcBef>
              <a:buClr>
                <a:schemeClr val="dk1"/>
              </a:buClr>
              <a:buSzPct val="45833"/>
              <a:buFont typeface="Arial"/>
              <a:buNone/>
            </a:pPr>
            <a:r>
              <a:rPr lang="en-AU" sz="2400">
                <a:solidFill>
                  <a:schemeClr val="dk1"/>
                </a:solidFill>
              </a:rPr>
              <a:t>Teaching Basic Econometric Concepts Using Monte Carlo Simulations in Excel, Genevieve Briand and Carter Hill</a:t>
            </a:r>
          </a:p>
        </p:txBody>
      </p:sp>
    </p:spTree>
  </p:cSld>
  <p:clrMapOvr>
    <a:masterClrMapping/>
  </p:clrMapOvr>
  <p:transition spd="slow">
    <p:cut/>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192"/>
        <p:cNvGrpSpPr/>
        <p:nvPr/>
      </p:nvGrpSpPr>
      <p:grpSpPr>
        <a:xfrm>
          <a:off x="0" y="0"/>
          <a:ext cx="0" cy="0"/>
          <a:chOff x="0" y="0"/>
          <a:chExt cx="0" cy="0"/>
        </a:xfrm>
      </p:grpSpPr>
      <p:sp>
        <p:nvSpPr>
          <p:cNvPr id="193" name="Shape 193"/>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marL="342900" lvl="0" indent="-139700" algn="l">
              <a:spcBef>
                <a:spcPts val="640"/>
              </a:spcBef>
              <a:buClr>
                <a:schemeClr val="dk1"/>
              </a:buClr>
              <a:buSzPct val="45833"/>
              <a:buFont typeface="Arial"/>
              <a:buNone/>
            </a:pPr>
            <a:r>
              <a:rPr lang="en-AU" sz="2400" b="1">
                <a:solidFill>
                  <a:schemeClr val="dk1"/>
                </a:solidFill>
              </a:rPr>
              <a:t>Recent Articles - IREE </a:t>
            </a:r>
          </a:p>
        </p:txBody>
      </p:sp>
      <p:sp>
        <p:nvSpPr>
          <p:cNvPr id="194" name="Shape 194"/>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rtl="0">
              <a:spcBef>
                <a:spcPts val="0"/>
              </a:spcBef>
              <a:buClr>
                <a:schemeClr val="dk1"/>
              </a:buClr>
              <a:buFont typeface="Arial"/>
              <a:buNone/>
            </a:pPr>
            <a:endParaRPr sz="2400"/>
          </a:p>
          <a:p>
            <a:pPr lvl="0" rtl="0">
              <a:spcBef>
                <a:spcPts val="0"/>
              </a:spcBef>
              <a:buClr>
                <a:schemeClr val="dk1"/>
              </a:buClr>
              <a:buSzPct val="45833"/>
              <a:buFont typeface="Arial"/>
              <a:buNone/>
            </a:pPr>
            <a:r>
              <a:rPr lang="en-AU" sz="2400"/>
              <a:t>An Interactive Computer Model of Two-Country Trade, William Hamlen and Kevin Hamlen</a:t>
            </a:r>
          </a:p>
          <a:p>
            <a:pPr rtl="0">
              <a:spcBef>
                <a:spcPts val="0"/>
              </a:spcBef>
              <a:buNone/>
            </a:pPr>
            <a:r>
              <a:rPr lang="en-AU" sz="2400"/>
              <a:t>Toward Teaching Markets as Complex Systems: A Web Based Simulation Assignment Implemented in Netlogo, Tim Kochanski</a:t>
            </a:r>
          </a:p>
          <a:p>
            <a:pPr lvl="0" rtl="0">
              <a:spcBef>
                <a:spcPts val="0"/>
              </a:spcBef>
              <a:buClr>
                <a:schemeClr val="dk1"/>
              </a:buClr>
              <a:buSzPct val="45833"/>
              <a:buFont typeface="Arial"/>
              <a:buNone/>
            </a:pPr>
            <a:r>
              <a:rPr lang="en-AU" sz="2400">
                <a:solidFill>
                  <a:schemeClr val="dk1"/>
                </a:solidFill>
              </a:rPr>
              <a:t>Travelling Salesman Problem in Spreadsheets - a Short Guided Tour, Rasmus Rasmussen</a:t>
            </a:r>
          </a:p>
          <a:p>
            <a:pPr lvl="0">
              <a:spcBef>
                <a:spcPts val="0"/>
              </a:spcBef>
              <a:buClr>
                <a:schemeClr val="dk1"/>
              </a:buClr>
              <a:buSzPct val="45833"/>
              <a:buFont typeface="Arial"/>
              <a:buNone/>
            </a:pPr>
            <a:r>
              <a:rPr lang="en-AU" sz="2400">
                <a:solidFill>
                  <a:schemeClr val="dk1"/>
                </a:solidFill>
              </a:rPr>
              <a:t>Using Excel to Illustrate Hannah and Kay's Concentration Axioms, Paul Latreille and James Mackley</a:t>
            </a:r>
          </a:p>
        </p:txBody>
      </p:sp>
    </p:spTree>
  </p:cSld>
  <p:clrMapOvr>
    <a:masterClrMapping/>
  </p:clrMapOvr>
  <p:transition spd="slow">
    <p:cut/>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Shape 199"/>
        <p:cNvGrpSpPr/>
        <p:nvPr/>
      </p:nvGrpSpPr>
      <p:grpSpPr>
        <a:xfrm>
          <a:off x="0" y="0"/>
          <a:ext cx="0" cy="0"/>
          <a:chOff x="0" y="0"/>
          <a:chExt cx="0" cy="0"/>
        </a:xfrm>
      </p:grpSpPr>
      <p:sp>
        <p:nvSpPr>
          <p:cNvPr id="200" name="Shape 200"/>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marL="342900" lvl="0" indent="-139700" algn="l">
              <a:spcBef>
                <a:spcPts val="640"/>
              </a:spcBef>
              <a:buClr>
                <a:schemeClr val="dk1"/>
              </a:buClr>
              <a:buSzPct val="45833"/>
              <a:buFont typeface="Arial"/>
              <a:buNone/>
            </a:pPr>
            <a:r>
              <a:rPr lang="en-AU" sz="2400" b="1">
                <a:solidFill>
                  <a:schemeClr val="dk1"/>
                </a:solidFill>
              </a:rPr>
              <a:t>CHEER Archives - part 1</a:t>
            </a:r>
          </a:p>
        </p:txBody>
      </p:sp>
      <p:sp>
        <p:nvSpPr>
          <p:cNvPr id="201" name="Shape 201"/>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rtl="0">
              <a:spcBef>
                <a:spcPts val="0"/>
              </a:spcBef>
              <a:buNone/>
            </a:pPr>
            <a:endParaRPr/>
          </a:p>
          <a:p>
            <a:pPr lvl="0" rtl="0">
              <a:spcBef>
                <a:spcPts val="0"/>
              </a:spcBef>
              <a:buClr>
                <a:schemeClr val="dk1"/>
              </a:buClr>
              <a:buSzPct val="61111"/>
              <a:buFont typeface="Arial"/>
              <a:buNone/>
            </a:pPr>
            <a:r>
              <a:rPr lang="en-AU" sz="1800"/>
              <a:t>20: Clickers, Student Engagement and Performance in an Introductory Economics Course: a Cautionary Tale, Using Excel to Individualise Basic Mathematics Assignments, Plagiarism: Bringing Economics and Education Together (With a Little Help from IT), Using Blogs in Economics</a:t>
            </a:r>
          </a:p>
          <a:p>
            <a:pPr lvl="0" rtl="0">
              <a:spcBef>
                <a:spcPts val="0"/>
              </a:spcBef>
              <a:buClr>
                <a:schemeClr val="dk1"/>
              </a:buClr>
              <a:buSzPct val="61111"/>
              <a:buFont typeface="Arial"/>
              <a:buNone/>
            </a:pPr>
            <a:r>
              <a:rPr lang="en-AU" sz="1800"/>
              <a:t>19: Optimal control theory in Excel Solver, Real Business Cycles in Excel, Binomial Option Trees in MathCad, dynamic Cournot model, comparative advantage learning software</a:t>
            </a:r>
          </a:p>
          <a:p>
            <a:pPr lvl="0" rtl="0">
              <a:spcBef>
                <a:spcPts val="0"/>
              </a:spcBef>
              <a:buClr>
                <a:schemeClr val="dk1"/>
              </a:buClr>
              <a:buSzPct val="61111"/>
              <a:buFont typeface="Arial"/>
              <a:buNone/>
            </a:pPr>
            <a:r>
              <a:rPr lang="en-AU" sz="1800"/>
              <a:t>18: Exhaustible resource problems, Learning styles in eLearning, Modelling path dependence, Modelling excise taxes, Simulating a customs union, Simulations for intermediate macro</a:t>
            </a:r>
          </a:p>
          <a:p>
            <a:pPr>
              <a:spcBef>
                <a:spcPts val="0"/>
              </a:spcBef>
              <a:buNone/>
            </a:pPr>
            <a:r>
              <a:rPr lang="en-AU" sz="1800"/>
              <a:t>17: Trade Wars in Excel, Cellular Automata in Excel, Explanatory Variables in Risk Simulation, Call Centre Simulation, Illustrating Economics with Computer-Generated Stories</a:t>
            </a:r>
          </a:p>
        </p:txBody>
      </p:sp>
    </p:spTree>
  </p:cSld>
  <p:clrMapOvr>
    <a:masterClrMapping/>
  </p:clrMapOvr>
  <p:transition spd="slow">
    <p:cut/>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Shape 207"/>
          <p:cNvSpPr txBox="1">
            <a:spLocks noGrp="1"/>
          </p:cNvSpPr>
          <p:nvPr>
            <p:ph type="title"/>
          </p:nvPr>
        </p:nvSpPr>
        <p:spPr>
          <a:xfrm>
            <a:off x="457200" y="274637"/>
            <a:ext cx="8229600" cy="1143000"/>
          </a:xfrm>
          <a:prstGeom prst="rect">
            <a:avLst/>
          </a:prstGeom>
        </p:spPr>
        <p:txBody>
          <a:bodyPr lIns="91425" tIns="91425" rIns="91425" bIns="91425" anchor="ctr" anchorCtr="0">
            <a:noAutofit/>
          </a:bodyPr>
          <a:lstStyle/>
          <a:p>
            <a:pPr marL="342900" lvl="0" indent="-139700" algn="l">
              <a:spcBef>
                <a:spcPts val="640"/>
              </a:spcBef>
              <a:buClr>
                <a:schemeClr val="dk1"/>
              </a:buClr>
              <a:buSzPct val="45833"/>
              <a:buFont typeface="Arial"/>
              <a:buNone/>
            </a:pPr>
            <a:r>
              <a:rPr lang="en-AU" sz="2400" b="1">
                <a:solidFill>
                  <a:schemeClr val="dk1"/>
                </a:solidFill>
              </a:rPr>
              <a:t>CHEER Archives - part 2</a:t>
            </a:r>
          </a:p>
        </p:txBody>
      </p:sp>
      <p:sp>
        <p:nvSpPr>
          <p:cNvPr id="208" name="Shape 208"/>
          <p:cNvSpPr txBox="1">
            <a:spLocks noGrp="1"/>
          </p:cNvSpPr>
          <p:nvPr>
            <p:ph type="body" idx="1"/>
          </p:nvPr>
        </p:nvSpPr>
        <p:spPr>
          <a:xfrm>
            <a:off x="457200" y="1600200"/>
            <a:ext cx="8229600" cy="4526100"/>
          </a:xfrm>
          <a:prstGeom prst="rect">
            <a:avLst/>
          </a:prstGeom>
        </p:spPr>
        <p:txBody>
          <a:bodyPr lIns="91425" tIns="91425" rIns="91425" bIns="91425" anchor="t" anchorCtr="0">
            <a:noAutofit/>
          </a:bodyPr>
          <a:lstStyle/>
          <a:p>
            <a:pPr lvl="0" rtl="0">
              <a:spcBef>
                <a:spcPts val="0"/>
              </a:spcBef>
              <a:buClr>
                <a:schemeClr val="dk1"/>
              </a:buClr>
              <a:buSzPct val="78571"/>
              <a:buFont typeface="Arial"/>
              <a:buNone/>
            </a:pPr>
            <a:r>
              <a:rPr lang="en-AU"/>
              <a:t>16: Game Show for Economics Principles, Estimating a Plane, Distance Learning with WebCT, Exhaustible Resource Models in GAMS, Models in JavaScript, Gauss 4.0 Review</a:t>
            </a:r>
          </a:p>
          <a:p>
            <a:pPr lvl="0" rtl="0">
              <a:spcBef>
                <a:spcPts val="0"/>
              </a:spcBef>
              <a:buClr>
                <a:schemeClr val="dk1"/>
              </a:buClr>
              <a:buSzPct val="78571"/>
              <a:buFont typeface="Arial"/>
              <a:buNone/>
            </a:pPr>
            <a:r>
              <a:rPr lang="en-AU"/>
              <a:t>15: Taylor - Romer model in a spreadsheet, Numerical optimal control in continuous time, Spreadsheets on the web, Courseware for Business Economics</a:t>
            </a:r>
          </a:p>
          <a:p>
            <a:pPr lvl="0" rtl="0">
              <a:spcBef>
                <a:spcPts val="0"/>
              </a:spcBef>
              <a:buClr>
                <a:schemeClr val="dk1"/>
              </a:buClr>
              <a:buSzPct val="78571"/>
              <a:buFont typeface="Arial"/>
              <a:buNone/>
            </a:pPr>
            <a:r>
              <a:rPr lang="en-AU"/>
              <a:t>14: Excel worksheets in principles courses, A New Keynesian model with spreadsheets, Ramsey growth model using Mathcad, Financial concepts in the complex plane follow-up, EViews 4.0 Review</a:t>
            </a:r>
          </a:p>
          <a:p>
            <a:pPr>
              <a:spcBef>
                <a:spcPts val="0"/>
              </a:spcBef>
              <a:buNone/>
            </a:pPr>
            <a:r>
              <a:rPr lang="en-AU"/>
              <a:t>13: Financial concepts in the complex plane, Risk simulation model on a spreadsheet, Acronyms demystified, Internet Economist, STAMP 6.0 Review</a:t>
            </a:r>
          </a:p>
        </p:txBody>
      </p:sp>
    </p:spTree>
  </p:cSld>
  <p:clrMapOvr>
    <a:masterClrMapping/>
  </p:clrMapOvr>
  <p:transition spd="slow">
    <p:cut/>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331640" y="1766535"/>
            <a:ext cx="6984776" cy="2308324"/>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Economics Network Prize for best paper in IREE </a:t>
            </a:r>
          </a:p>
          <a:p>
            <a:pPr marL="285750" indent="-285750">
              <a:buFont typeface="Arial" panose="020B0604020202020204" pitchFamily="34" charset="0"/>
              <a:buChar char="•"/>
            </a:pPr>
            <a:r>
              <a:rPr lang="en-GB" sz="2400" dirty="0" smtClean="0"/>
              <a:t>Special Issue on Flipping (Jan 2017) </a:t>
            </a:r>
          </a:p>
          <a:p>
            <a:endParaRPr lang="en-GB" sz="2400" dirty="0" smtClean="0"/>
          </a:p>
          <a:p>
            <a:pPr marL="285750" lvl="8" indent="-285750">
              <a:buFont typeface="Arial" panose="020B0604020202020204" pitchFamily="34" charset="0"/>
              <a:buChar char="•"/>
            </a:pPr>
            <a:endParaRPr lang="en-GB" sz="2400" dirty="0" smtClean="0"/>
          </a:p>
          <a:p>
            <a:pPr marL="285750" lvl="8" indent="-285750">
              <a:buFont typeface="Arial" panose="020B0604020202020204" pitchFamily="34" charset="0"/>
              <a:buChar char="•"/>
            </a:pPr>
            <a:endParaRPr lang="en-GB" sz="2400" dirty="0"/>
          </a:p>
        </p:txBody>
      </p:sp>
      <p:sp>
        <p:nvSpPr>
          <p:cNvPr id="6" name="TextBox 5"/>
          <p:cNvSpPr txBox="1"/>
          <p:nvPr/>
        </p:nvSpPr>
        <p:spPr>
          <a:xfrm>
            <a:off x="1907704" y="3140968"/>
            <a:ext cx="6408712" cy="1938992"/>
          </a:xfrm>
          <a:prstGeom prst="rect">
            <a:avLst/>
          </a:prstGeom>
          <a:noFill/>
        </p:spPr>
        <p:txBody>
          <a:bodyPr wrap="square" rtlCol="0">
            <a:spAutoFit/>
          </a:bodyPr>
          <a:lstStyle/>
          <a:p>
            <a:pPr marL="285750" indent="-285750">
              <a:buFont typeface="Arial" panose="020B0604020202020204" pitchFamily="34" charset="0"/>
              <a:buChar char="•"/>
            </a:pPr>
            <a:r>
              <a:rPr lang="en-GB" sz="2400" dirty="0" smtClean="0"/>
              <a:t>Guest editors: Ralf Becker and Alvin </a:t>
            </a:r>
            <a:r>
              <a:rPr lang="en-GB" sz="2400" dirty="0" err="1" smtClean="0"/>
              <a:t>Birdi</a:t>
            </a:r>
            <a:endParaRPr lang="en-GB" sz="2400" dirty="0" smtClean="0"/>
          </a:p>
          <a:p>
            <a:pPr marL="285750" indent="-285750">
              <a:buFont typeface="Arial" panose="020B0604020202020204" pitchFamily="34" charset="0"/>
              <a:buChar char="•"/>
            </a:pPr>
            <a:r>
              <a:rPr lang="en-GB" sz="2400" dirty="0" smtClean="0"/>
              <a:t>Deadline for papers will be in Feb 2016</a:t>
            </a:r>
          </a:p>
          <a:p>
            <a:pPr marL="285750" indent="-285750">
              <a:buFont typeface="Arial" panose="020B0604020202020204" pitchFamily="34" charset="0"/>
              <a:buChar char="•"/>
            </a:pPr>
            <a:r>
              <a:rPr lang="en-GB" sz="2400" dirty="0" smtClean="0"/>
              <a:t>Sequencing of teaching</a:t>
            </a:r>
          </a:p>
          <a:p>
            <a:pPr marL="285750" indent="-285750">
              <a:buFont typeface="Arial" panose="020B0604020202020204" pitchFamily="34" charset="0"/>
              <a:buChar char="•"/>
            </a:pPr>
            <a:r>
              <a:rPr lang="en-GB" sz="2400" dirty="0" smtClean="0"/>
              <a:t>Types of face-to-face interaction</a:t>
            </a:r>
          </a:p>
          <a:p>
            <a:pPr marL="285750" indent="-285750">
              <a:buFont typeface="Arial" panose="020B0604020202020204" pitchFamily="34" charset="0"/>
              <a:buChar char="•"/>
            </a:pPr>
            <a:endParaRPr lang="en-GB" sz="2400" dirty="0"/>
          </a:p>
        </p:txBody>
      </p:sp>
      <p:sp>
        <p:nvSpPr>
          <p:cNvPr id="7" name="Shape 143"/>
          <p:cNvSpPr txBox="1">
            <a:spLocks/>
          </p:cNvSpPr>
          <p:nvPr/>
        </p:nvSpPr>
        <p:spPr>
          <a:xfrm>
            <a:off x="457200" y="274637"/>
            <a:ext cx="8229600" cy="1143000"/>
          </a:xfrm>
          <a:prstGeom prst="rect">
            <a:avLst/>
          </a:prstGeom>
          <a:noFill/>
          <a:ln>
            <a:noFill/>
          </a:ln>
        </p:spPr>
        <p:txBody>
          <a:bodyPr lIns="91425" tIns="45700" rIns="91425" bIns="45700" anchor="ctr" anchorCtr="0">
            <a:noAutofit/>
          </a:bodyPr>
          <a:lstStyle>
            <a:defPPr marR="0" algn="l" rtl="0">
              <a:lnSpc>
                <a:spcPct val="100000"/>
              </a:lnSpc>
              <a:spcBef>
                <a:spcPts val="0"/>
              </a:spcBef>
              <a:spcAft>
                <a:spcPts val="0"/>
              </a:spcAft>
            </a:defPPr>
            <a:lvl1pPr marR="0" algn="l" rtl="0">
              <a:lnSpc>
                <a:spcPct val="100000"/>
              </a:lnSpc>
              <a:spcBef>
                <a:spcPts val="0"/>
              </a:spcBef>
              <a:spcAft>
                <a:spcPts val="0"/>
              </a:spcAft>
              <a:buNone/>
              <a:defRPr sz="1400" b="0" i="0" u="none" strike="noStrike" cap="none" baseline="0">
                <a:solidFill>
                  <a:srgbClr val="000000"/>
                </a:solidFill>
                <a:latin typeface="Arial"/>
                <a:ea typeface="Arial"/>
                <a:cs typeface="Arial"/>
                <a:sym typeface="Arial"/>
                <a:rtl val="0"/>
              </a:defRPr>
            </a:lvl1pPr>
          </a:lstStyle>
          <a:p>
            <a:pPr algn="ctr">
              <a:buClr>
                <a:schemeClr val="dk1"/>
              </a:buClr>
              <a:buSzPct val="25000"/>
              <a:buFont typeface="Calibri"/>
              <a:buNone/>
            </a:pPr>
            <a:r>
              <a:rPr lang="en-AU" sz="3950" b="1" dirty="0" smtClean="0">
                <a:solidFill>
                  <a:schemeClr val="dk1"/>
                </a:solidFill>
                <a:latin typeface="Calibri"/>
                <a:ea typeface="Calibri"/>
                <a:cs typeface="Calibri"/>
                <a:sym typeface="Calibri"/>
              </a:rPr>
              <a:t>7. Economics Network and IREE</a:t>
            </a:r>
            <a:br>
              <a:rPr lang="en-AU" sz="3950" b="1" dirty="0" smtClean="0">
                <a:solidFill>
                  <a:schemeClr val="dk1"/>
                </a:solidFill>
                <a:latin typeface="Calibri"/>
                <a:ea typeface="Calibri"/>
                <a:cs typeface="Calibri"/>
                <a:sym typeface="Calibri"/>
              </a:rPr>
            </a:br>
            <a:endParaRPr lang="en-AU" sz="3950" b="1" dirty="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39616096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Shape 213"/>
        <p:cNvGrpSpPr/>
        <p:nvPr/>
      </p:nvGrpSpPr>
      <p:grpSpPr>
        <a:xfrm>
          <a:off x="0" y="0"/>
          <a:ext cx="0" cy="0"/>
          <a:chOff x="0" y="0"/>
          <a:chExt cx="0" cy="0"/>
        </a:xfrm>
      </p:grpSpPr>
      <p:sp>
        <p:nvSpPr>
          <p:cNvPr id="214" name="Shape 214"/>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400" b="0" i="0" u="none" strike="noStrike" cap="none" baseline="0">
                <a:solidFill>
                  <a:schemeClr val="dk1"/>
                </a:solidFill>
                <a:latin typeface="Calibri"/>
                <a:ea typeface="Calibri"/>
                <a:cs typeface="Calibri"/>
                <a:sym typeface="Calibri"/>
              </a:rPr>
              <a:t>Hope to see you published in IREE !</a:t>
            </a:r>
          </a:p>
        </p:txBody>
      </p:sp>
      <p:sp>
        <p:nvSpPr>
          <p:cNvPr id="215" name="Shape 215"/>
          <p:cNvSpPr txBox="1">
            <a:spLocks noGrp="1"/>
          </p:cNvSpPr>
          <p:nvPr>
            <p:ph type="body" idx="1"/>
          </p:nvPr>
        </p:nvSpPr>
        <p:spPr>
          <a:xfrm>
            <a:off x="457200" y="1600200"/>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pic>
        <p:nvPicPr>
          <p:cNvPr id="216" name="Shape 216"/>
          <p:cNvPicPr preferRelativeResize="0"/>
          <p:nvPr/>
        </p:nvPicPr>
        <p:blipFill rotWithShape="1">
          <a:blip r:embed="rId3">
            <a:alphaModFix/>
          </a:blip>
          <a:srcRect/>
          <a:stretch/>
        </p:blipFill>
        <p:spPr>
          <a:xfrm>
            <a:off x="3924300" y="2205038"/>
            <a:ext cx="1393825" cy="1431924"/>
          </a:xfrm>
          <a:prstGeom prst="rect">
            <a:avLst/>
          </a:prstGeom>
          <a:noFill/>
          <a:ln>
            <a:noFill/>
          </a:ln>
        </p:spPr>
      </p:pic>
      <p:sp>
        <p:nvSpPr>
          <p:cNvPr id="217" name="Shape 217"/>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218" name="Shape 218"/>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214"/>
                                        </p:tgtEl>
                                        <p:attrNameLst>
                                          <p:attrName>style.visibility</p:attrName>
                                        </p:attrNameLst>
                                      </p:cBhvr>
                                      <p:to>
                                        <p:strVal val="visible"/>
                                      </p:to>
                                    </p:set>
                                    <p:anim calcmode="lin" valueType="num">
                                      <p:cBhvr additive="base">
                                        <p:cTn id="7" dur="500"/>
                                        <p:tgtEl>
                                          <p:spTgt spid="214"/>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Shape 10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Production details</a:t>
            </a:r>
          </a:p>
        </p:txBody>
      </p:sp>
      <p:sp>
        <p:nvSpPr>
          <p:cNvPr id="101" name="Shape 101"/>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02" name="Shape 102"/>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03" name="Shape 103"/>
          <p:cNvSpPr txBox="1"/>
          <p:nvPr/>
        </p:nvSpPr>
        <p:spPr>
          <a:xfrm>
            <a:off x="316048" y="2126667"/>
            <a:ext cx="8720447" cy="4525963"/>
          </a:xfrm>
          <a:prstGeom prst="rect">
            <a:avLst/>
          </a:prstGeom>
          <a:noFill/>
          <a:ln>
            <a:noFill/>
          </a:ln>
        </p:spPr>
        <p:txBody>
          <a:bodyPr lIns="91425" tIns="45700" rIns="91425" bIns="45700" anchor="t" anchorCtr="0">
            <a:noAutofit/>
          </a:bodyPr>
          <a:lstStyle/>
          <a:p>
            <a:pPr marL="342900" marR="0" lvl="0" indent="-342900" algn="l" rtl="0">
              <a:lnSpc>
                <a:spcPct val="80000"/>
              </a:lnSpc>
              <a:spcBef>
                <a:spcPts val="0"/>
              </a:spcBef>
              <a:buClr>
                <a:schemeClr val="dk1"/>
              </a:buClr>
              <a:buSzPct val="98333"/>
              <a:buFont typeface="Arial"/>
              <a:buChar char="•"/>
            </a:pPr>
            <a:r>
              <a:rPr lang="en-AU" sz="2950" b="0" i="0" u="none" strike="noStrike" cap="none" baseline="0">
                <a:solidFill>
                  <a:schemeClr val="dk1"/>
                </a:solidFill>
                <a:latin typeface="Calibri"/>
                <a:ea typeface="Calibri"/>
                <a:cs typeface="Calibri"/>
                <a:sym typeface="Calibri"/>
              </a:rPr>
              <a:t>Elsevier took over the journal in 2013</a:t>
            </a:r>
          </a:p>
          <a:p>
            <a:pPr marL="342900" marR="0" lvl="0" indent="-342900" algn="l" rtl="0">
              <a:lnSpc>
                <a:spcPct val="80000"/>
              </a:lnSpc>
              <a:spcBef>
                <a:spcPts val="590"/>
              </a:spcBef>
              <a:buClr>
                <a:schemeClr val="dk1"/>
              </a:buClr>
              <a:buSzPct val="98333"/>
              <a:buFont typeface="Arial"/>
              <a:buChar char="•"/>
            </a:pPr>
            <a:r>
              <a:rPr lang="en-AU" sz="2950" b="0" i="0" u="none" strike="noStrike" cap="none" baseline="0">
                <a:solidFill>
                  <a:schemeClr val="dk1"/>
                </a:solidFill>
                <a:latin typeface="Calibri"/>
                <a:ea typeface="Calibri"/>
                <a:cs typeface="Calibri"/>
                <a:sym typeface="Calibri"/>
              </a:rPr>
              <a:t>3 issues per year</a:t>
            </a:r>
          </a:p>
          <a:p>
            <a:pPr marL="342900" marR="0" lvl="0" indent="-342900" algn="l" rtl="0">
              <a:lnSpc>
                <a:spcPct val="80000"/>
              </a:lnSpc>
              <a:spcBef>
                <a:spcPts val="590"/>
              </a:spcBef>
              <a:buClr>
                <a:schemeClr val="dk1"/>
              </a:buClr>
              <a:buSzPct val="98333"/>
              <a:buFont typeface="Arial"/>
              <a:buChar char="•"/>
            </a:pPr>
            <a:r>
              <a:rPr lang="en-AU" sz="2950" b="0" i="0" u="none" strike="noStrike" cap="none" baseline="0">
                <a:solidFill>
                  <a:schemeClr val="dk1"/>
                </a:solidFill>
                <a:latin typeface="Calibri"/>
                <a:ea typeface="Calibri"/>
                <a:cs typeface="Calibri"/>
                <a:sym typeface="Calibri"/>
              </a:rPr>
              <a:t>Online</a:t>
            </a:r>
          </a:p>
          <a:p>
            <a:pPr marL="342900" marR="0" lvl="0" indent="-342900" algn="l" rtl="0">
              <a:lnSpc>
                <a:spcPct val="80000"/>
              </a:lnSpc>
              <a:spcBef>
                <a:spcPts val="590"/>
              </a:spcBef>
              <a:buClr>
                <a:schemeClr val="dk1"/>
              </a:buClr>
              <a:buSzPct val="98333"/>
              <a:buFont typeface="Arial"/>
              <a:buChar char="•"/>
            </a:pPr>
            <a:r>
              <a:rPr lang="en-AU" sz="2950" b="0" i="0" u="none" strike="noStrike" cap="none" baseline="0">
                <a:solidFill>
                  <a:schemeClr val="dk1"/>
                </a:solidFill>
                <a:latin typeface="Calibri"/>
                <a:ea typeface="Calibri"/>
                <a:cs typeface="Calibri"/>
                <a:sym typeface="Calibri"/>
              </a:rPr>
              <a:t>Editors</a:t>
            </a:r>
          </a:p>
          <a:p>
            <a:pPr marL="0" marR="0" lvl="0" indent="0" algn="l" rtl="0">
              <a:lnSpc>
                <a:spcPct val="80000"/>
              </a:lnSpc>
              <a:spcBef>
                <a:spcPts val="590"/>
              </a:spcBef>
              <a:buClr>
                <a:schemeClr val="dk1"/>
              </a:buClr>
              <a:buSzPct val="25000"/>
              <a:buFont typeface="Arial"/>
              <a:buNone/>
            </a:pPr>
            <a:r>
              <a:rPr lang="en-AU" sz="2950" b="0" i="0" u="none" strike="noStrike" cap="none" baseline="0">
                <a:solidFill>
                  <a:schemeClr val="dk1"/>
                </a:solidFill>
                <a:latin typeface="Calibri"/>
                <a:ea typeface="Calibri"/>
                <a:cs typeface="Calibri"/>
                <a:sym typeface="Calibri"/>
              </a:rPr>
              <a:t>	- (EIC)Ross Guest (Griffith Uni, Australia) </a:t>
            </a:r>
          </a:p>
          <a:p>
            <a:pPr marL="0" marR="0" lvl="0" indent="0" algn="l" rtl="0">
              <a:lnSpc>
                <a:spcPct val="80000"/>
              </a:lnSpc>
              <a:spcBef>
                <a:spcPts val="590"/>
              </a:spcBef>
              <a:buClr>
                <a:schemeClr val="dk1"/>
              </a:buClr>
              <a:buSzPct val="25000"/>
              <a:buFont typeface="Arial"/>
              <a:buNone/>
            </a:pPr>
            <a:r>
              <a:rPr lang="en-AU" sz="2950" b="0" i="0" u="none" strike="noStrike" cap="none" baseline="0">
                <a:solidFill>
                  <a:schemeClr val="dk1"/>
                </a:solidFill>
                <a:latin typeface="Calibri"/>
                <a:ea typeface="Calibri"/>
                <a:cs typeface="Calibri"/>
                <a:sym typeface="Calibri"/>
              </a:rPr>
              <a:t>	- Bill Bosshardt (Florida Atlantic Uni, USA)</a:t>
            </a:r>
          </a:p>
          <a:p>
            <a:pPr marL="0" marR="0" lvl="0" indent="0" algn="l" rtl="0">
              <a:lnSpc>
                <a:spcPct val="80000"/>
              </a:lnSpc>
              <a:spcBef>
                <a:spcPts val="590"/>
              </a:spcBef>
              <a:buClr>
                <a:schemeClr val="dk1"/>
              </a:buClr>
              <a:buSzPct val="25000"/>
              <a:buFont typeface="Arial"/>
              <a:buNone/>
            </a:pPr>
            <a:r>
              <a:rPr lang="en-AU" sz="2950" b="0" i="0" u="none" strike="noStrike" cap="none" baseline="0">
                <a:solidFill>
                  <a:schemeClr val="dk1"/>
                </a:solidFill>
                <a:latin typeface="Calibri"/>
                <a:ea typeface="Calibri"/>
                <a:cs typeface="Calibri"/>
                <a:sym typeface="Calibri"/>
              </a:rPr>
              <a:t>	- Edmund Cannon (Bristol Uni, UK)</a:t>
            </a:r>
          </a:p>
          <a:p>
            <a:pPr marL="0" marR="0" lvl="0" indent="0" algn="l" rtl="0">
              <a:lnSpc>
                <a:spcPct val="80000"/>
              </a:lnSpc>
              <a:spcBef>
                <a:spcPts val="590"/>
              </a:spcBef>
              <a:buClr>
                <a:schemeClr val="dk1"/>
              </a:buClr>
              <a:buSzPct val="25000"/>
              <a:buFont typeface="Arial"/>
              <a:buNone/>
            </a:pPr>
            <a:r>
              <a:rPr lang="en-AU" sz="2950" b="0" i="0" u="none" strike="noStrike" cap="none" baseline="0">
                <a:solidFill>
                  <a:schemeClr val="dk1"/>
                </a:solidFill>
                <a:latin typeface="Calibri"/>
                <a:ea typeface="Calibri"/>
                <a:cs typeface="Calibri"/>
                <a:sym typeface="Calibri"/>
              </a:rPr>
              <a:t>	- David McCausland (Uni of Aberdeen, Scotland) </a:t>
            </a:r>
          </a:p>
          <a:p>
            <a:pPr marL="0" marR="0" lvl="0" indent="0" algn="l" rtl="0">
              <a:lnSpc>
                <a:spcPct val="80000"/>
              </a:lnSpc>
              <a:spcBef>
                <a:spcPts val="590"/>
              </a:spcBef>
              <a:buClr>
                <a:schemeClr val="dk1"/>
              </a:buClr>
              <a:buSzPct val="25000"/>
              <a:buFont typeface="Arial"/>
              <a:buNone/>
            </a:pPr>
            <a:r>
              <a:rPr lang="en-AU" sz="2950" b="0" i="0" u="none" strike="noStrike" cap="none" baseline="0">
                <a:solidFill>
                  <a:schemeClr val="dk1"/>
                </a:solidFill>
                <a:latin typeface="Calibri"/>
                <a:ea typeface="Calibri"/>
                <a:cs typeface="Calibri"/>
                <a:sym typeface="Calibri"/>
              </a:rPr>
              <a:t> </a:t>
            </a:r>
          </a:p>
          <a:p>
            <a:pPr marL="342900" marR="0" lvl="0" indent="-342900" algn="l" rtl="0">
              <a:lnSpc>
                <a:spcPct val="80000"/>
              </a:lnSpc>
              <a:spcBef>
                <a:spcPts val="592"/>
              </a:spcBef>
              <a:buClr>
                <a:schemeClr val="dk1"/>
              </a:buClr>
              <a:buFont typeface="Arial"/>
              <a:buNone/>
            </a:pPr>
            <a:endParaRPr sz="2950" b="0" i="0" u="none" strike="noStrike" cap="none" baseline="0">
              <a:solidFill>
                <a:schemeClr val="dk1"/>
              </a:solidFill>
              <a:latin typeface="Calibri"/>
              <a:ea typeface="Calibri"/>
              <a:cs typeface="Calibri"/>
              <a:sym typeface="Calibri"/>
            </a:endParaRPr>
          </a:p>
        </p:txBody>
      </p:sp>
      <p:sp>
        <p:nvSpPr>
          <p:cNvPr id="104" name="Shape 104"/>
          <p:cNvSpPr txBox="1"/>
          <p:nvPr/>
        </p:nvSpPr>
        <p:spPr>
          <a:xfrm>
            <a:off x="0" y="1412775"/>
            <a:ext cx="9036495" cy="64633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AU" sz="1800" b="0" i="0" u="sng" strike="noStrike" cap="none" baseline="0">
                <a:solidFill>
                  <a:schemeClr val="hlink"/>
                </a:solidFill>
                <a:latin typeface="Calibri"/>
                <a:ea typeface="Calibri"/>
                <a:cs typeface="Calibri"/>
                <a:sym typeface="Calibri"/>
                <a:hlinkClick r:id="rId3"/>
              </a:rPr>
              <a:t>http://www.journals.elsevier.com/international-review-of-economics-education/most-downloaded-articles/</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00"/>
                                        </p:tgtEl>
                                        <p:attrNameLst>
                                          <p:attrName>style.visibility</p:attrName>
                                        </p:attrNameLst>
                                      </p:cBhvr>
                                      <p:to>
                                        <p:strVal val="visible"/>
                                      </p:to>
                                    </p:set>
                                    <p:anim calcmode="lin" valueType="num">
                                      <p:cBhvr additive="base">
                                        <p:cTn id="7" dur="500"/>
                                        <p:tgtEl>
                                          <p:spTgt spid="10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109"/>
        <p:cNvGrpSpPr/>
        <p:nvPr/>
      </p:nvGrpSpPr>
      <p:grpSpPr>
        <a:xfrm>
          <a:off x="0" y="0"/>
          <a:ext cx="0" cy="0"/>
          <a:chOff x="0" y="0"/>
          <a:chExt cx="0" cy="0"/>
        </a:xfrm>
      </p:grpSpPr>
      <p:sp>
        <p:nvSpPr>
          <p:cNvPr id="110" name="Shape 11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dirty="0">
                <a:solidFill>
                  <a:schemeClr val="dk1"/>
                </a:solidFill>
                <a:latin typeface="Calibri"/>
                <a:ea typeface="Calibri"/>
                <a:cs typeface="Calibri"/>
                <a:sym typeface="Calibri"/>
              </a:rPr>
              <a:t>Production </a:t>
            </a:r>
            <a:r>
              <a:rPr lang="en-AU" sz="4000" b="1" i="0" u="none" strike="noStrike" cap="none" baseline="0" dirty="0" smtClean="0">
                <a:solidFill>
                  <a:schemeClr val="dk1"/>
                </a:solidFill>
                <a:latin typeface="Calibri"/>
                <a:ea typeface="Calibri"/>
                <a:cs typeface="Calibri"/>
                <a:sym typeface="Calibri"/>
              </a:rPr>
              <a:t>developments</a:t>
            </a:r>
            <a:endParaRPr lang="en-AU" sz="4000" b="1" i="0" u="none" strike="noStrike" cap="none" baseline="0" dirty="0">
              <a:solidFill>
                <a:schemeClr val="dk1"/>
              </a:solidFill>
              <a:latin typeface="Calibri"/>
              <a:ea typeface="Calibri"/>
              <a:cs typeface="Calibri"/>
              <a:sym typeface="Calibri"/>
            </a:endParaRPr>
          </a:p>
        </p:txBody>
      </p:sp>
      <p:sp>
        <p:nvSpPr>
          <p:cNvPr id="111" name="Shape 111"/>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12" name="Shape 112"/>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13" name="Shape 113"/>
          <p:cNvSpPr txBox="1"/>
          <p:nvPr/>
        </p:nvSpPr>
        <p:spPr>
          <a:xfrm>
            <a:off x="444841" y="1484783"/>
            <a:ext cx="8229600" cy="4525963"/>
          </a:xfrm>
          <a:prstGeom prst="rect">
            <a:avLst/>
          </a:prstGeom>
          <a:noFill/>
          <a:ln>
            <a:noFill/>
          </a:ln>
        </p:spPr>
        <p:txBody>
          <a:bodyPr lIns="91425" tIns="45700" rIns="91425" bIns="45700" anchor="t" anchorCtr="0">
            <a:noAutofit/>
          </a:bodyPr>
          <a:lstStyle/>
          <a:p>
            <a:pPr marL="342900" marR="0" lvl="0" indent="-342900" algn="l" rtl="0">
              <a:spcBef>
                <a:spcPts val="0"/>
              </a:spcBef>
              <a:buClr>
                <a:schemeClr val="dk1"/>
              </a:buClr>
              <a:buFont typeface="Arial"/>
              <a:buNone/>
            </a:pPr>
            <a:endParaRPr sz="3200" b="0" i="0" u="none" strike="noStrike" cap="none" baseline="0">
              <a:solidFill>
                <a:schemeClr val="dk1"/>
              </a:solidFill>
              <a:latin typeface="Calibri"/>
              <a:ea typeface="Calibri"/>
              <a:cs typeface="Calibri"/>
              <a:sym typeface="Calibri"/>
            </a:endParaRPr>
          </a:p>
        </p:txBody>
      </p:sp>
      <p:sp>
        <p:nvSpPr>
          <p:cNvPr id="114" name="Shape 114"/>
          <p:cNvSpPr txBox="1"/>
          <p:nvPr/>
        </p:nvSpPr>
        <p:spPr>
          <a:xfrm>
            <a:off x="308302" y="1268759"/>
            <a:ext cx="8835697" cy="5262979"/>
          </a:xfrm>
          <a:prstGeom prst="rect">
            <a:avLst/>
          </a:prstGeom>
          <a:noFill/>
          <a:ln>
            <a:noFill/>
          </a:ln>
        </p:spPr>
        <p:txBody>
          <a:bodyPr lIns="91425" tIns="45700" rIns="91425" bIns="45700" anchor="t" anchorCtr="0">
            <a:noAutofit/>
          </a:bodyPr>
          <a:lstStyle/>
          <a:p>
            <a:pPr marL="285750" marR="0" lvl="0" indent="-285750" algn="l" rtl="0">
              <a:spcBef>
                <a:spcPts val="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Included in Thompson Reuters Web of Science New Edition (released late 2015)</a:t>
            </a:r>
          </a:p>
          <a:p>
            <a:pPr marL="742950" marR="0" lvl="1" indent="-285750" algn="l" rtl="0">
              <a:spcBef>
                <a:spcPts val="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In the running for the SSCI &amp; hence impact factor. </a:t>
            </a:r>
          </a:p>
          <a:p>
            <a:pPr marL="457200" marR="0" lvl="1" indent="0" algn="l" rtl="0">
              <a:spcBef>
                <a:spcPts val="0"/>
              </a:spcBef>
              <a:buNone/>
            </a:pPr>
            <a:endParaRPr sz="2400" b="0" i="0" u="none" strike="noStrike" cap="none" baseline="0" dirty="0">
              <a:solidFill>
                <a:schemeClr val="dk1"/>
              </a:solidFill>
              <a:latin typeface="Calibri"/>
              <a:ea typeface="Calibri"/>
              <a:cs typeface="Calibri"/>
              <a:sym typeface="Calibri"/>
            </a:endParaRPr>
          </a:p>
          <a:p>
            <a:pPr marL="285750" marR="0" lvl="0" indent="-285750" algn="l" rtl="0">
              <a:spcBef>
                <a:spcPts val="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Fast author proofing -  proofs within 24-72 hours after acceptance</a:t>
            </a:r>
          </a:p>
          <a:p>
            <a:pPr marL="0" marR="0" lvl="0" indent="0" algn="l" rtl="0">
              <a:spcBef>
                <a:spcPts val="0"/>
              </a:spcBef>
              <a:buSzPct val="25000"/>
              <a:buNone/>
            </a:pPr>
            <a:r>
              <a:rPr lang="en-AU" sz="2400" b="0" i="0" u="none" strike="noStrike" cap="none" baseline="0" dirty="0">
                <a:solidFill>
                  <a:schemeClr val="dk1"/>
                </a:solidFill>
                <a:latin typeface="Calibri"/>
                <a:ea typeface="Calibri"/>
                <a:cs typeface="Calibri"/>
                <a:sym typeface="Calibri"/>
              </a:rPr>
              <a:t> </a:t>
            </a:r>
          </a:p>
          <a:p>
            <a:pPr marL="285750" marR="0" lvl="0" indent="-285750" algn="l" rtl="0">
              <a:spcBef>
                <a:spcPts val="0"/>
              </a:spcBef>
              <a:buClr>
                <a:schemeClr val="dk1"/>
              </a:buClr>
              <a:buSzPct val="100000"/>
              <a:buFont typeface="Arial"/>
              <a:buChar char="•"/>
            </a:pPr>
            <a:r>
              <a:rPr lang="en-AU" sz="2400" b="0" i="1" u="none" strike="noStrike" cap="none" baseline="0" dirty="0">
                <a:solidFill>
                  <a:schemeClr val="dk1"/>
                </a:solidFill>
                <a:latin typeface="Calibri"/>
                <a:ea typeface="Calibri"/>
                <a:cs typeface="Calibri"/>
                <a:sym typeface="Calibri"/>
              </a:rPr>
              <a:t>IREE </a:t>
            </a:r>
            <a:r>
              <a:rPr lang="en-AU" sz="2400" b="0" i="0" u="none" strike="noStrike" cap="none" baseline="0" dirty="0">
                <a:solidFill>
                  <a:schemeClr val="dk1"/>
                </a:solidFill>
                <a:latin typeface="Calibri"/>
                <a:ea typeface="Calibri"/>
                <a:cs typeface="Calibri"/>
                <a:sym typeface="Calibri"/>
              </a:rPr>
              <a:t>is listed in Scopus - Elsevier’s database of abstracts and citations </a:t>
            </a:r>
          </a:p>
          <a:p>
            <a:pPr marL="0" marR="0" lvl="0" indent="0" algn="l" rtl="0">
              <a:spcBef>
                <a:spcPts val="0"/>
              </a:spcBef>
              <a:buNone/>
            </a:pPr>
            <a:endParaRPr sz="2400" b="0" i="0" u="none" strike="noStrike" cap="none" baseline="0" dirty="0">
              <a:solidFill>
                <a:schemeClr val="dk1"/>
              </a:solidFill>
              <a:latin typeface="Calibri"/>
              <a:ea typeface="Calibri"/>
              <a:cs typeface="Calibri"/>
              <a:sym typeface="Calibri"/>
            </a:endParaRPr>
          </a:p>
          <a:p>
            <a:pPr marL="285750" marR="0" lvl="0" indent="-285750" algn="l" rtl="0">
              <a:spcBef>
                <a:spcPts val="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‘Article Based Publishing’</a:t>
            </a:r>
          </a:p>
          <a:p>
            <a:pPr marL="742950" marR="0" lvl="1" indent="-285750" algn="l" rtl="0">
              <a:spcBef>
                <a:spcPts val="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The “article in press” is replaced with an “issue in progress”. Accepted articles are immediately typeset, paginated,</a:t>
            </a:r>
            <a:r>
              <a:rPr lang="en-AU" sz="2400" b="0" i="1" u="none" strike="noStrike" cap="none" baseline="0" dirty="0">
                <a:solidFill>
                  <a:schemeClr val="dk1"/>
                </a:solidFill>
                <a:latin typeface="Calibri"/>
                <a:ea typeface="Calibri"/>
                <a:cs typeface="Calibri"/>
                <a:sym typeface="Calibri"/>
              </a:rPr>
              <a:t> </a:t>
            </a:r>
            <a:r>
              <a:rPr lang="en-AU" sz="2400" b="0" i="0" u="none" strike="noStrike" cap="none" baseline="0" dirty="0">
                <a:solidFill>
                  <a:schemeClr val="dk1"/>
                </a:solidFill>
                <a:latin typeface="Calibri"/>
                <a:ea typeface="Calibri"/>
                <a:cs typeface="Calibri"/>
                <a:sym typeface="Calibri"/>
              </a:rPr>
              <a:t>and assigned to an issue as a fully published article. Reduces publication times with about 7 weeks. </a:t>
            </a: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10"/>
                                        </p:tgtEl>
                                        <p:attrNameLst>
                                          <p:attrName>style.visibility</p:attrName>
                                        </p:attrNameLst>
                                      </p:cBhvr>
                                      <p:to>
                                        <p:strVal val="visible"/>
                                      </p:to>
                                    </p:set>
                                    <p:anim calcmode="lin" valueType="num">
                                      <p:cBhvr additive="base">
                                        <p:cTn id="7" dur="500"/>
                                        <p:tgtEl>
                                          <p:spTgt spid="11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Shape 12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2. Current themes and directions in economics education</a:t>
            </a:r>
          </a:p>
        </p:txBody>
      </p:sp>
      <p:sp>
        <p:nvSpPr>
          <p:cNvPr id="121" name="Shape 121"/>
          <p:cNvSpPr txBox="1">
            <a:spLocks noGrp="1"/>
          </p:cNvSpPr>
          <p:nvPr>
            <p:ph type="body" idx="1"/>
          </p:nvPr>
        </p:nvSpPr>
        <p:spPr>
          <a:xfrm>
            <a:off x="307975" y="1600200"/>
            <a:ext cx="8584505" cy="5069160"/>
          </a:xfrm>
          <a:prstGeom prst="rect">
            <a:avLst/>
          </a:prstGeom>
          <a:noFill/>
          <a:ln>
            <a:noFill/>
          </a:ln>
        </p:spPr>
        <p:txBody>
          <a:bodyPr lIns="91425" tIns="45700" rIns="91425" bIns="45700" anchor="t" anchorCtr="0">
            <a:noAutofit/>
          </a:bodyPr>
          <a:lstStyle/>
          <a:p>
            <a:pPr marL="342900" marR="0" lvl="0" indent="-342900" algn="l" rtl="0">
              <a:lnSpc>
                <a:spcPct val="150000"/>
              </a:lnSpc>
              <a:spcBef>
                <a:spcPts val="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Flipping and active learning </a:t>
            </a:r>
          </a:p>
          <a:p>
            <a:pPr marL="342900" marR="0" lvl="0" indent="-342900" algn="l" rtl="0">
              <a:lnSpc>
                <a:spcPct val="150000"/>
              </a:lnSpc>
              <a:spcBef>
                <a:spcPts val="48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Using social media (engaging students)</a:t>
            </a:r>
          </a:p>
          <a:p>
            <a:pPr marL="342900" marR="0" lvl="0" indent="-342900" algn="l" rtl="0">
              <a:lnSpc>
                <a:spcPct val="150000"/>
              </a:lnSpc>
              <a:spcBef>
                <a:spcPts val="48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Using technology in teaching (</a:t>
            </a:r>
            <a:r>
              <a:rPr lang="en-AU" sz="2400" b="0" i="0" u="none" strike="noStrike" cap="none" baseline="0" dirty="0" err="1">
                <a:solidFill>
                  <a:schemeClr val="dk1"/>
                </a:solidFill>
                <a:latin typeface="Calibri"/>
                <a:ea typeface="Calibri"/>
                <a:cs typeface="Calibri"/>
                <a:sym typeface="Calibri"/>
              </a:rPr>
              <a:t>eg</a:t>
            </a:r>
            <a:r>
              <a:rPr lang="en-AU" sz="2400" b="0" i="0" u="none" strike="noStrike" cap="none" baseline="0" dirty="0">
                <a:solidFill>
                  <a:schemeClr val="dk1"/>
                </a:solidFill>
                <a:latin typeface="Calibri"/>
                <a:ea typeface="Calibri"/>
                <a:cs typeface="Calibri"/>
                <a:sym typeface="Calibri"/>
              </a:rPr>
              <a:t> </a:t>
            </a:r>
            <a:r>
              <a:rPr lang="en-AU" sz="2400" b="0" i="0" u="none" strike="noStrike" cap="none" baseline="0" dirty="0" err="1">
                <a:solidFill>
                  <a:schemeClr val="dk1"/>
                </a:solidFill>
                <a:latin typeface="Calibri"/>
                <a:ea typeface="Calibri"/>
                <a:cs typeface="Calibri"/>
                <a:sym typeface="Calibri"/>
              </a:rPr>
              <a:t>Jpoll</a:t>
            </a:r>
            <a:r>
              <a:rPr lang="en-AU" sz="2400" b="0" i="0" u="none" strike="noStrike" cap="none" baseline="0" dirty="0">
                <a:solidFill>
                  <a:schemeClr val="dk1"/>
                </a:solidFill>
                <a:latin typeface="Calibri"/>
                <a:ea typeface="Calibri"/>
                <a:cs typeface="Calibri"/>
                <a:sym typeface="Calibri"/>
              </a:rPr>
              <a:t>, clickers)</a:t>
            </a:r>
          </a:p>
          <a:p>
            <a:pPr marL="342900" marR="0" lvl="0" indent="-342900" algn="l" rtl="0">
              <a:lnSpc>
                <a:spcPct val="150000"/>
              </a:lnSpc>
              <a:spcBef>
                <a:spcPts val="48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Lecture capture and lecture attendance</a:t>
            </a:r>
          </a:p>
          <a:p>
            <a:pPr marL="342900" marR="0" lvl="0" indent="-342900" algn="l" rtl="0">
              <a:lnSpc>
                <a:spcPct val="150000"/>
              </a:lnSpc>
              <a:spcBef>
                <a:spcPts val="48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‘What to teach’ – (e.g. </a:t>
            </a:r>
            <a:r>
              <a:rPr lang="en-AU" sz="2400" b="0" i="0" u="none" strike="noStrike" cap="none" baseline="0" dirty="0" smtClean="0">
                <a:solidFill>
                  <a:schemeClr val="dk1"/>
                </a:solidFill>
                <a:latin typeface="Calibri"/>
                <a:ea typeface="Calibri"/>
                <a:cs typeface="Calibri"/>
                <a:sym typeface="Calibri"/>
              </a:rPr>
              <a:t>pluralism, history, behavioural econ)</a:t>
            </a:r>
            <a:endParaRPr lang="en-AU" sz="2400" b="0" i="0" u="none" strike="noStrike" cap="none" baseline="0" dirty="0">
              <a:solidFill>
                <a:schemeClr val="dk1"/>
              </a:solidFill>
              <a:latin typeface="Calibri"/>
              <a:ea typeface="Calibri"/>
              <a:cs typeface="Calibri"/>
              <a:sym typeface="Calibri"/>
            </a:endParaRPr>
          </a:p>
          <a:p>
            <a:pPr marL="342900" marR="0" lvl="0" indent="-342900" algn="l" rtl="0">
              <a:lnSpc>
                <a:spcPct val="150000"/>
              </a:lnSpc>
              <a:spcBef>
                <a:spcPts val="48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Games &amp; simulations in the classroom</a:t>
            </a:r>
          </a:p>
          <a:p>
            <a:pPr marL="342900" marR="0" lvl="0" indent="-342900" algn="l" rtl="0">
              <a:lnSpc>
                <a:spcPct val="150000"/>
              </a:lnSpc>
              <a:spcBef>
                <a:spcPts val="480"/>
              </a:spcBef>
              <a:buClr>
                <a:schemeClr val="dk1"/>
              </a:buClr>
              <a:buSzPct val="100000"/>
              <a:buFont typeface="Arial"/>
              <a:buChar char="•"/>
            </a:pPr>
            <a:r>
              <a:rPr lang="en-AU" sz="2400" b="0" i="0" u="none" strike="noStrike" cap="none" baseline="0" dirty="0">
                <a:solidFill>
                  <a:schemeClr val="dk1"/>
                </a:solidFill>
                <a:latin typeface="Calibri"/>
                <a:ea typeface="Calibri"/>
                <a:cs typeface="Calibri"/>
                <a:sym typeface="Calibri"/>
              </a:rPr>
              <a:t>Assessment (e.g. using rubrics; authentic assessment tasks; online assessment)</a:t>
            </a:r>
          </a:p>
          <a:p>
            <a:pPr marL="342900" marR="0" lvl="0" indent="-190500" algn="l" rtl="0">
              <a:lnSpc>
                <a:spcPct val="150000"/>
              </a:lnSpc>
              <a:spcBef>
                <a:spcPts val="480"/>
              </a:spcBef>
              <a:buClr>
                <a:schemeClr val="dk1"/>
              </a:buClr>
              <a:buFont typeface="Arial"/>
              <a:buNone/>
            </a:pPr>
            <a:endParaRPr sz="2400" b="0" i="0" u="none" strike="noStrike" cap="none" baseline="0" dirty="0">
              <a:solidFill>
                <a:schemeClr val="dk1"/>
              </a:solidFill>
              <a:latin typeface="Calibri"/>
              <a:ea typeface="Calibri"/>
              <a:cs typeface="Calibri"/>
              <a:sym typeface="Calibri"/>
            </a:endParaRPr>
          </a:p>
          <a:p>
            <a:pPr marL="342900" marR="0" lvl="0" indent="-342900" algn="l" rtl="0">
              <a:lnSpc>
                <a:spcPct val="150000"/>
              </a:lnSpc>
              <a:spcBef>
                <a:spcPts val="480"/>
              </a:spcBef>
              <a:buClr>
                <a:schemeClr val="dk1"/>
              </a:buClr>
              <a:buFont typeface="Arial"/>
              <a:buNone/>
            </a:pPr>
            <a:endParaRPr sz="2400" b="0" i="0" u="none" strike="noStrike" cap="none" baseline="0" dirty="0">
              <a:solidFill>
                <a:schemeClr val="dk1"/>
              </a:solidFill>
              <a:latin typeface="Calibri"/>
              <a:ea typeface="Calibri"/>
              <a:cs typeface="Calibri"/>
              <a:sym typeface="Calibri"/>
            </a:endParaRPr>
          </a:p>
        </p:txBody>
      </p:sp>
      <p:sp>
        <p:nvSpPr>
          <p:cNvPr id="122" name="Shape 122"/>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123" name="Shape 123"/>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120"/>
                                        </p:tgtEl>
                                        <p:attrNameLst>
                                          <p:attrName>style.visibility</p:attrName>
                                        </p:attrNameLst>
                                      </p:cBhvr>
                                      <p:to>
                                        <p:strVal val="visible"/>
                                      </p:to>
                                    </p:set>
                                    <p:anim calcmode="lin" valueType="num">
                                      <p:cBhvr additive="base">
                                        <p:cTn id="7" dur="500"/>
                                        <p:tgtEl>
                                          <p:spTgt spid="12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128"/>
        <p:cNvGrpSpPr/>
        <p:nvPr/>
      </p:nvGrpSpPr>
      <p:grpSpPr>
        <a:xfrm>
          <a:off x="0" y="0"/>
          <a:ext cx="0" cy="0"/>
          <a:chOff x="0" y="0"/>
          <a:chExt cx="0" cy="0"/>
        </a:xfrm>
      </p:grpSpPr>
      <p:sp>
        <p:nvSpPr>
          <p:cNvPr id="129" name="Shape 129"/>
          <p:cNvSpPr txBox="1">
            <a:spLocks noGrp="1"/>
          </p:cNvSpPr>
          <p:nvPr>
            <p:ph type="title"/>
          </p:nvPr>
        </p:nvSpPr>
        <p:spPr>
          <a:xfrm>
            <a:off x="467544" y="44624"/>
            <a:ext cx="8229600" cy="1143000"/>
          </a:xfrm>
          <a:prstGeom prst="rect">
            <a:avLst/>
          </a:prstGeom>
        </p:spPr>
        <p:txBody>
          <a:bodyPr lIns="91425" tIns="91425" rIns="91425" bIns="91425" anchor="ctr" anchorCtr="0">
            <a:noAutofit/>
          </a:bodyPr>
          <a:lstStyle/>
          <a:p>
            <a:pPr lvl="0">
              <a:spcBef>
                <a:spcPts val="0"/>
              </a:spcBef>
              <a:buClr>
                <a:srgbClr val="000000"/>
              </a:buClr>
              <a:buSzPct val="25000"/>
              <a:buFont typeface="Arial"/>
              <a:buNone/>
            </a:pPr>
            <a:r>
              <a:rPr lang="en-AU" sz="4000" b="1" dirty="0">
                <a:solidFill>
                  <a:schemeClr val="dk1"/>
                </a:solidFill>
                <a:latin typeface="Calibri"/>
                <a:ea typeface="Calibri"/>
                <a:cs typeface="Calibri"/>
                <a:sym typeface="Calibri"/>
              </a:rPr>
              <a:t>Downloads - most popular, Q1 2015</a:t>
            </a:r>
          </a:p>
        </p:txBody>
      </p:sp>
      <p:graphicFrame>
        <p:nvGraphicFramePr>
          <p:cNvPr id="130" name="Shape 130"/>
          <p:cNvGraphicFramePr/>
          <p:nvPr>
            <p:extLst>
              <p:ext uri="{D42A27DB-BD31-4B8C-83A1-F6EECF244321}">
                <p14:modId xmlns:p14="http://schemas.microsoft.com/office/powerpoint/2010/main" val="2195067801"/>
              </p:ext>
            </p:extLst>
          </p:nvPr>
        </p:nvGraphicFramePr>
        <p:xfrm>
          <a:off x="323528" y="980728"/>
          <a:ext cx="8432550" cy="6217848"/>
        </p:xfrm>
        <a:graphic>
          <a:graphicData uri="http://schemas.openxmlformats.org/drawingml/2006/table">
            <a:tbl>
              <a:tblPr>
                <a:noFill/>
                <a:tableStyleId>{5183CF00-2ED0-4E65-8B55-EDD8BE7432B8}</a:tableStyleId>
              </a:tblPr>
              <a:tblGrid>
                <a:gridCol w="795025"/>
                <a:gridCol w="4716500"/>
                <a:gridCol w="973675"/>
                <a:gridCol w="973675"/>
                <a:gridCol w="973675"/>
              </a:tblGrid>
              <a:tr h="313750">
                <a:tc>
                  <a:txBody>
                    <a:bodyPr/>
                    <a:lstStyle/>
                    <a:p>
                      <a:pPr lvl="0" rtl="0">
                        <a:spcBef>
                          <a:spcPts val="0"/>
                        </a:spcBef>
                        <a:buNone/>
                      </a:pPr>
                      <a:r>
                        <a:rPr lang="en-AU" sz="1000" b="1" dirty="0"/>
                        <a:t>Downloads</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Article title</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Vol./iss.</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On-line published</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Publication date</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285975">
                <a:tc>
                  <a:txBody>
                    <a:bodyPr/>
                    <a:lstStyle/>
                    <a:p>
                      <a:pPr lvl="0" rtl="0">
                        <a:spcBef>
                          <a:spcPts val="0"/>
                        </a:spcBef>
                        <a:buNone/>
                      </a:pPr>
                      <a:r>
                        <a:rPr lang="en-AU" sz="1000"/>
                        <a:t>681</a:t>
                      </a:r>
                    </a:p>
                  </a:txBody>
                  <a:tcPr marL="68575" marR="68575" marT="91425" marB="91425">
                    <a:lnT w="12700" cap="flat" cmpd="sng">
                      <a:solidFill>
                        <a:srgbClr val="000000"/>
                      </a:solidFill>
                      <a:prstDash val="solid"/>
                      <a:round/>
                      <a:headEnd type="none" w="med" len="med"/>
                      <a:tailEnd type="none" w="med" len="med"/>
                    </a:lnT>
                  </a:tcPr>
                </a:tc>
                <a:tc>
                  <a:txBody>
                    <a:bodyPr/>
                    <a:lstStyle/>
                    <a:p>
                      <a:pPr lvl="0" rtl="0">
                        <a:spcBef>
                          <a:spcPts val="0"/>
                        </a:spcBef>
                        <a:buNone/>
                      </a:pPr>
                      <a:r>
                        <a:rPr lang="en-AU" sz="1000" u="sng" dirty="0">
                          <a:solidFill>
                            <a:srgbClr val="0066CC"/>
                          </a:solidFill>
                        </a:rPr>
                        <a:t>Student perceptions toward </a:t>
                      </a:r>
                      <a:r>
                        <a:rPr lang="en-AU" sz="1000" b="1" u="sng" dirty="0">
                          <a:solidFill>
                            <a:srgbClr val="FF0000"/>
                          </a:solidFill>
                        </a:rPr>
                        <a:t>flipped learning</a:t>
                      </a:r>
                      <a:r>
                        <a:rPr lang="en-AU" sz="1000" b="1" u="sng" dirty="0">
                          <a:solidFill>
                            <a:srgbClr val="0066CC"/>
                          </a:solidFill>
                        </a:rPr>
                        <a:t>: </a:t>
                      </a:r>
                      <a:r>
                        <a:rPr lang="en-AU" sz="1000" u="sng" dirty="0">
                          <a:solidFill>
                            <a:srgbClr val="0066CC"/>
                          </a:solidFill>
                        </a:rPr>
                        <a:t>New methods to increase interaction and active learning in economics (Roach, T.)</a:t>
                      </a:r>
                    </a:p>
                  </a:txBody>
                  <a:tcPr marL="68575" marR="68575" marT="91425" marB="91425">
                    <a:lnT w="12700" cap="flat" cmpd="sng">
                      <a:solidFill>
                        <a:srgbClr val="000000"/>
                      </a:solidFill>
                      <a:prstDash val="solid"/>
                      <a:round/>
                      <a:headEnd type="none" w="med" len="med"/>
                      <a:tailEnd type="none" w="med" len="med"/>
                    </a:lnT>
                  </a:tcPr>
                </a:tc>
                <a:tc>
                  <a:txBody>
                    <a:bodyPr/>
                    <a:lstStyle/>
                    <a:p>
                      <a:pPr lvl="0" rtl="0">
                        <a:spcBef>
                          <a:spcPts val="0"/>
                        </a:spcBef>
                        <a:buNone/>
                      </a:pPr>
                      <a:r>
                        <a:rPr lang="en-AU" sz="1000"/>
                        <a:t>17</a:t>
                      </a:r>
                    </a:p>
                  </a:txBody>
                  <a:tcPr marL="68575" marR="68575" marT="91425" marB="91425">
                    <a:lnT w="12700" cap="flat" cmpd="sng">
                      <a:solidFill>
                        <a:srgbClr val="000000"/>
                      </a:solidFill>
                      <a:prstDash val="solid"/>
                      <a:round/>
                      <a:headEnd type="none" w="med" len="med"/>
                      <a:tailEnd type="none" w="med" len="med"/>
                    </a:lnT>
                  </a:tcPr>
                </a:tc>
                <a:tc>
                  <a:txBody>
                    <a:bodyPr/>
                    <a:lstStyle/>
                    <a:p>
                      <a:pPr lvl="0" rtl="0">
                        <a:spcBef>
                          <a:spcPts val="0"/>
                        </a:spcBef>
                        <a:buNone/>
                      </a:pPr>
                      <a:r>
                        <a:rPr lang="en-AU" sz="1000"/>
                        <a:t>06-Sep-2014</a:t>
                      </a:r>
                    </a:p>
                  </a:txBody>
                  <a:tcPr marL="68575" marR="68575" marT="91425" marB="91425">
                    <a:lnT w="12700" cap="flat" cmpd="sng">
                      <a:solidFill>
                        <a:srgbClr val="000000"/>
                      </a:solidFill>
                      <a:prstDash val="solid"/>
                      <a:round/>
                      <a:headEnd type="none" w="med" len="med"/>
                      <a:tailEnd type="none" w="med" len="med"/>
                    </a:lnT>
                  </a:tcPr>
                </a:tc>
                <a:tc>
                  <a:txBody>
                    <a:bodyPr/>
                    <a:lstStyle/>
                    <a:p>
                      <a:pPr lvl="0" rtl="0">
                        <a:spcBef>
                          <a:spcPts val="0"/>
                        </a:spcBef>
                        <a:buNone/>
                      </a:pPr>
                      <a:r>
                        <a:rPr lang="en-AU" sz="1000"/>
                        <a:t>Jan-2014</a:t>
                      </a:r>
                    </a:p>
                  </a:txBody>
                  <a:tcPr marL="68575" marR="68575" marT="91425" marB="91425">
                    <a:lnT w="12700" cap="flat" cmpd="sng">
                      <a:solidFill>
                        <a:srgbClr val="000000"/>
                      </a:solidFill>
                      <a:prstDash val="solid"/>
                      <a:round/>
                      <a:headEnd type="none" w="med" len="med"/>
                      <a:tailEnd type="none" w="med" len="med"/>
                    </a:lnT>
                  </a:tcPr>
                </a:tc>
              </a:tr>
              <a:tr h="362350">
                <a:tc>
                  <a:txBody>
                    <a:bodyPr/>
                    <a:lstStyle/>
                    <a:p>
                      <a:pPr lvl="0" rtl="0">
                        <a:spcBef>
                          <a:spcPts val="0"/>
                        </a:spcBef>
                        <a:buNone/>
                      </a:pPr>
                      <a:r>
                        <a:rPr lang="en-AU" sz="1000"/>
                        <a:t>146</a:t>
                      </a:r>
                    </a:p>
                  </a:txBody>
                  <a:tcPr marL="68575" marR="68575" marT="91425" marB="91425"/>
                </a:tc>
                <a:tc>
                  <a:txBody>
                    <a:bodyPr/>
                    <a:lstStyle/>
                    <a:p>
                      <a:pPr lvl="0" rtl="0">
                        <a:spcBef>
                          <a:spcPts val="0"/>
                        </a:spcBef>
                        <a:buNone/>
                      </a:pPr>
                      <a:r>
                        <a:rPr lang="en-AU" sz="1000" u="sng" dirty="0">
                          <a:solidFill>
                            <a:srgbClr val="0066CC"/>
                          </a:solidFill>
                        </a:rPr>
                        <a:t>The happiness of economists: Estimating the causal </a:t>
                      </a:r>
                      <a:r>
                        <a:rPr lang="en-AU" sz="1000" b="1" u="sng" dirty="0">
                          <a:solidFill>
                            <a:srgbClr val="FF0000"/>
                          </a:solidFill>
                        </a:rPr>
                        <a:t>effect of studying economics </a:t>
                      </a:r>
                      <a:r>
                        <a:rPr lang="en-AU" sz="1000" u="sng" dirty="0">
                          <a:solidFill>
                            <a:srgbClr val="0066CC"/>
                          </a:solidFill>
                        </a:rPr>
                        <a:t>on subjective well-being (</a:t>
                      </a:r>
                      <a:r>
                        <a:rPr lang="en-AU" sz="1000" u="sng" dirty="0" err="1">
                          <a:solidFill>
                            <a:srgbClr val="0066CC"/>
                          </a:solidFill>
                        </a:rPr>
                        <a:t>Haucap</a:t>
                      </a:r>
                      <a:r>
                        <a:rPr lang="en-AU" sz="1000" u="sng" dirty="0">
                          <a:solidFill>
                            <a:srgbClr val="0066CC"/>
                          </a:solidFill>
                        </a:rPr>
                        <a:t>, J.; </a:t>
                      </a:r>
                      <a:r>
                        <a:rPr lang="en-AU" sz="1000" u="sng" dirty="0" err="1">
                          <a:solidFill>
                            <a:srgbClr val="0066CC"/>
                          </a:solidFill>
                        </a:rPr>
                        <a:t>Heimeshoff</a:t>
                      </a:r>
                      <a:r>
                        <a:rPr lang="en-AU" sz="1000" u="sng" dirty="0">
                          <a:solidFill>
                            <a:srgbClr val="0066CC"/>
                          </a:solidFill>
                        </a:rPr>
                        <a:t>, U.)</a:t>
                      </a:r>
                    </a:p>
                  </a:txBody>
                  <a:tcPr marL="68575" marR="68575" marT="91425" marB="91425"/>
                </a:tc>
                <a:tc>
                  <a:txBody>
                    <a:bodyPr/>
                    <a:lstStyle/>
                    <a:p>
                      <a:pPr lvl="0" rtl="0">
                        <a:spcBef>
                          <a:spcPts val="0"/>
                        </a:spcBef>
                        <a:buNone/>
                      </a:pPr>
                      <a:r>
                        <a:rPr lang="en-AU" sz="1000"/>
                        <a:t>17</a:t>
                      </a:r>
                    </a:p>
                  </a:txBody>
                  <a:tcPr marL="68575" marR="68575" marT="91425" marB="91425"/>
                </a:tc>
                <a:tc>
                  <a:txBody>
                    <a:bodyPr/>
                    <a:lstStyle/>
                    <a:p>
                      <a:pPr lvl="0" rtl="0">
                        <a:spcBef>
                          <a:spcPts val="0"/>
                        </a:spcBef>
                        <a:buNone/>
                      </a:pPr>
                      <a:r>
                        <a:rPr lang="en-AU" sz="1000"/>
                        <a:t>06-Sep-2014</a:t>
                      </a:r>
                    </a:p>
                  </a:txBody>
                  <a:tcPr marL="68575" marR="68575" marT="91425" marB="91425"/>
                </a:tc>
                <a:tc>
                  <a:txBody>
                    <a:bodyPr/>
                    <a:lstStyle/>
                    <a:p>
                      <a:pPr lvl="0" rtl="0">
                        <a:spcBef>
                          <a:spcPts val="0"/>
                        </a:spcBef>
                        <a:buNone/>
                      </a:pPr>
                      <a:r>
                        <a:rPr lang="en-AU" sz="1000" dirty="0"/>
                        <a:t>Jan-2014</a:t>
                      </a:r>
                    </a:p>
                  </a:txBody>
                  <a:tcPr marL="68575" marR="68575" marT="91425" marB="91425"/>
                </a:tc>
              </a:tr>
              <a:tr h="285975">
                <a:tc>
                  <a:txBody>
                    <a:bodyPr/>
                    <a:lstStyle/>
                    <a:p>
                      <a:pPr lvl="0" rtl="0">
                        <a:spcBef>
                          <a:spcPts val="0"/>
                        </a:spcBef>
                        <a:buNone/>
                      </a:pPr>
                      <a:r>
                        <a:rPr lang="en-AU" sz="1000"/>
                        <a:t>143</a:t>
                      </a:r>
                    </a:p>
                  </a:txBody>
                  <a:tcPr marL="68575" marR="68575" marT="91425" marB="91425"/>
                </a:tc>
                <a:tc>
                  <a:txBody>
                    <a:bodyPr/>
                    <a:lstStyle/>
                    <a:p>
                      <a:pPr lvl="0" rtl="0">
                        <a:spcBef>
                          <a:spcPts val="0"/>
                        </a:spcBef>
                        <a:buNone/>
                      </a:pPr>
                      <a:r>
                        <a:rPr lang="en-AU" sz="1000" u="sng" dirty="0">
                          <a:solidFill>
                            <a:srgbClr val="0066CC"/>
                          </a:solidFill>
                        </a:rPr>
                        <a:t>Financial literacy education in the curriculum: Making the grade or missing the mark? (Blue, L.; </a:t>
                      </a:r>
                      <a:r>
                        <a:rPr lang="en-AU" sz="1000" u="sng" dirty="0" err="1">
                          <a:solidFill>
                            <a:srgbClr val="0066CC"/>
                          </a:solidFill>
                        </a:rPr>
                        <a:t>Grootenboer</a:t>
                      </a:r>
                      <a:r>
                        <a:rPr lang="en-AU" sz="1000" u="sng" dirty="0">
                          <a:solidFill>
                            <a:srgbClr val="0066CC"/>
                          </a:solidFill>
                        </a:rPr>
                        <a:t>, P.; Brimble, M.)</a:t>
                      </a:r>
                    </a:p>
                  </a:txBody>
                  <a:tcPr marL="68575" marR="68575" marT="91425" marB="91425"/>
                </a:tc>
                <a:tc>
                  <a:txBody>
                    <a:bodyPr/>
                    <a:lstStyle/>
                    <a:p>
                      <a:pPr lvl="0" rtl="0">
                        <a:spcBef>
                          <a:spcPts val="0"/>
                        </a:spcBef>
                        <a:buNone/>
                      </a:pPr>
                      <a:r>
                        <a:rPr lang="en-AU" sz="1000"/>
                        <a:t>16</a:t>
                      </a:r>
                    </a:p>
                  </a:txBody>
                  <a:tcPr marL="68575" marR="68575" marT="91425" marB="91425"/>
                </a:tc>
                <a:tc>
                  <a:txBody>
                    <a:bodyPr/>
                    <a:lstStyle/>
                    <a:p>
                      <a:pPr lvl="0" rtl="0">
                        <a:spcBef>
                          <a:spcPts val="0"/>
                        </a:spcBef>
                        <a:buNone/>
                      </a:pPr>
                      <a:r>
                        <a:rPr lang="en-AU" sz="1000"/>
                        <a:t>22-Jul-2014</a:t>
                      </a:r>
                    </a:p>
                  </a:txBody>
                  <a:tcPr marL="68575" marR="68575" marT="91425" marB="91425"/>
                </a:tc>
                <a:tc>
                  <a:txBody>
                    <a:bodyPr/>
                    <a:lstStyle/>
                    <a:p>
                      <a:pPr lvl="0" rtl="0">
                        <a:spcBef>
                          <a:spcPts val="0"/>
                        </a:spcBef>
                        <a:buNone/>
                      </a:pPr>
                      <a:r>
                        <a:rPr lang="en-AU" sz="1000"/>
                        <a:t>Jan-2014</a:t>
                      </a:r>
                    </a:p>
                  </a:txBody>
                  <a:tcPr marL="68575" marR="68575" marT="91425" marB="91425"/>
                </a:tc>
              </a:tr>
              <a:tr h="362350">
                <a:tc>
                  <a:txBody>
                    <a:bodyPr/>
                    <a:lstStyle/>
                    <a:p>
                      <a:pPr lvl="0" rtl="0">
                        <a:spcBef>
                          <a:spcPts val="0"/>
                        </a:spcBef>
                        <a:buNone/>
                      </a:pPr>
                      <a:r>
                        <a:rPr lang="en-AU" sz="1000"/>
                        <a:t>141</a:t>
                      </a:r>
                    </a:p>
                  </a:txBody>
                  <a:tcPr marL="68575" marR="68575" marT="91425" marB="91425"/>
                </a:tc>
                <a:tc>
                  <a:txBody>
                    <a:bodyPr/>
                    <a:lstStyle/>
                    <a:p>
                      <a:pPr lvl="0" rtl="0">
                        <a:spcBef>
                          <a:spcPts val="0"/>
                        </a:spcBef>
                        <a:buNone/>
                      </a:pPr>
                      <a:r>
                        <a:rPr lang="en-AU" sz="1000" u="sng" dirty="0">
                          <a:solidFill>
                            <a:srgbClr val="0066CC"/>
                          </a:solidFill>
                        </a:rPr>
                        <a:t>Factors associated with </a:t>
                      </a:r>
                      <a:r>
                        <a:rPr lang="en-AU" sz="1000" b="1" u="sng" dirty="0">
                          <a:solidFill>
                            <a:srgbClr val="FF0000"/>
                          </a:solidFill>
                        </a:rPr>
                        <a:t>financial literacy </a:t>
                      </a:r>
                      <a:r>
                        <a:rPr lang="en-AU" sz="1000" u="sng" dirty="0">
                          <a:solidFill>
                            <a:srgbClr val="0066CC"/>
                          </a:solidFill>
                        </a:rPr>
                        <a:t>among high school students in New Zealand (Cameron, M.P.; Calderwood, R.; Cox, A.; Lim, S.; Yamaoka, M.)</a:t>
                      </a:r>
                    </a:p>
                  </a:txBody>
                  <a:tcPr marL="68575" marR="68575" marT="91425" marB="91425"/>
                </a:tc>
                <a:tc>
                  <a:txBody>
                    <a:bodyPr/>
                    <a:lstStyle/>
                    <a:p>
                      <a:pPr lvl="0" rtl="0">
                        <a:spcBef>
                          <a:spcPts val="0"/>
                        </a:spcBef>
                        <a:buNone/>
                      </a:pPr>
                      <a:r>
                        <a:rPr lang="en-AU" sz="1000"/>
                        <a:t>16</a:t>
                      </a:r>
                    </a:p>
                  </a:txBody>
                  <a:tcPr marL="68575" marR="68575" marT="91425" marB="91425"/>
                </a:tc>
                <a:tc>
                  <a:txBody>
                    <a:bodyPr/>
                    <a:lstStyle/>
                    <a:p>
                      <a:pPr lvl="0" rtl="0">
                        <a:spcBef>
                          <a:spcPts val="0"/>
                        </a:spcBef>
                        <a:buNone/>
                      </a:pPr>
                      <a:r>
                        <a:rPr lang="en-AU" sz="1000"/>
                        <a:t>22-Jul-2014</a:t>
                      </a:r>
                    </a:p>
                  </a:txBody>
                  <a:tcPr marL="68575" marR="68575" marT="91425" marB="91425"/>
                </a:tc>
                <a:tc>
                  <a:txBody>
                    <a:bodyPr/>
                    <a:lstStyle/>
                    <a:p>
                      <a:pPr lvl="0" rtl="0">
                        <a:spcBef>
                          <a:spcPts val="0"/>
                        </a:spcBef>
                        <a:buNone/>
                      </a:pPr>
                      <a:r>
                        <a:rPr lang="en-AU" sz="1000"/>
                        <a:t>Jan-2014</a:t>
                      </a:r>
                    </a:p>
                  </a:txBody>
                  <a:tcPr marL="68575" marR="68575" marT="91425" marB="91425"/>
                </a:tc>
              </a:tr>
              <a:tr h="285975">
                <a:tc>
                  <a:txBody>
                    <a:bodyPr/>
                    <a:lstStyle/>
                    <a:p>
                      <a:pPr lvl="0" rtl="0">
                        <a:spcBef>
                          <a:spcPts val="0"/>
                        </a:spcBef>
                        <a:buNone/>
                      </a:pPr>
                      <a:r>
                        <a:rPr lang="en-AU" sz="1000"/>
                        <a:t>117</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u="sng" dirty="0">
                          <a:solidFill>
                            <a:srgbClr val="0066CC"/>
                          </a:solidFill>
                        </a:rPr>
                        <a:t>A </a:t>
                      </a:r>
                      <a:r>
                        <a:rPr lang="en-AU" sz="1000" b="1" u="sng" dirty="0">
                          <a:solidFill>
                            <a:srgbClr val="FF0000"/>
                          </a:solidFill>
                        </a:rPr>
                        <a:t>note on teaching external</a:t>
                      </a:r>
                      <a:r>
                        <a:rPr lang="en-AU" sz="1000" u="sng" dirty="0">
                          <a:solidFill>
                            <a:srgbClr val="0066CC"/>
                          </a:solidFill>
                        </a:rPr>
                        <a:t>ities: Distinguishing between consumption and production externalities (</a:t>
                      </a:r>
                      <a:r>
                        <a:rPr lang="en-AU" sz="1000" u="sng" dirty="0" err="1">
                          <a:solidFill>
                            <a:srgbClr val="0066CC"/>
                          </a:solidFill>
                        </a:rPr>
                        <a:t>Naughton</a:t>
                      </a:r>
                      <a:r>
                        <a:rPr lang="en-AU" sz="1000" u="sng" dirty="0">
                          <a:solidFill>
                            <a:srgbClr val="0066CC"/>
                          </a:solidFill>
                        </a:rPr>
                        <a:t>, Helen)</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 </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14-Oct-2013</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 </a:t>
                      </a:r>
                    </a:p>
                  </a:txBody>
                  <a:tcPr marL="68575" marR="68575" marT="91425" marB="91425">
                    <a:lnB w="12700" cap="flat" cmpd="sng">
                      <a:solidFill>
                        <a:srgbClr val="000000"/>
                      </a:solidFill>
                      <a:prstDash val="dot"/>
                      <a:round/>
                      <a:headEnd type="none" w="med" len="med"/>
                      <a:tailEnd type="none" w="med" len="med"/>
                    </a:lnB>
                  </a:tcPr>
                </a:tc>
              </a:tr>
              <a:tr h="285975">
                <a:tc>
                  <a:txBody>
                    <a:bodyPr/>
                    <a:lstStyle/>
                    <a:p>
                      <a:pPr lvl="0" rtl="0">
                        <a:spcBef>
                          <a:spcPts val="0"/>
                        </a:spcBef>
                        <a:buNone/>
                      </a:pPr>
                      <a:r>
                        <a:rPr lang="en-AU" sz="1000"/>
                        <a:t>114</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u="sng">
                          <a:solidFill>
                            <a:srgbClr val="0066CC"/>
                          </a:solidFill>
                        </a:rPr>
                        <a:t>Construct validity of financial literacy (Schuhen, M.; Schurkmann, S.)</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16</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24-Jul-2014</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Jan-2014</a:t>
                      </a:r>
                    </a:p>
                  </a:txBody>
                  <a:tcPr marL="68575" marR="68575" marT="91425" marB="91425">
                    <a:lnT w="12700" cap="flat" cmpd="sng">
                      <a:solidFill>
                        <a:srgbClr val="000000"/>
                      </a:solidFill>
                      <a:prstDash val="dot"/>
                      <a:round/>
                      <a:headEnd type="none" w="med" len="med"/>
                      <a:tailEnd type="none" w="med" len="med"/>
                    </a:lnT>
                  </a:tcPr>
                </a:tc>
              </a:tr>
              <a:tr h="285975">
                <a:tc>
                  <a:txBody>
                    <a:bodyPr/>
                    <a:lstStyle/>
                    <a:p>
                      <a:pPr lvl="0" rtl="0">
                        <a:spcBef>
                          <a:spcPts val="0"/>
                        </a:spcBef>
                        <a:buNone/>
                      </a:pPr>
                      <a:r>
                        <a:rPr lang="en-AU" sz="1000"/>
                        <a:t>101</a:t>
                      </a:r>
                    </a:p>
                  </a:txBody>
                  <a:tcPr marL="68575" marR="68575" marT="91425" marB="91425"/>
                </a:tc>
                <a:tc>
                  <a:txBody>
                    <a:bodyPr/>
                    <a:lstStyle/>
                    <a:p>
                      <a:pPr lvl="0" rtl="0">
                        <a:spcBef>
                          <a:spcPts val="0"/>
                        </a:spcBef>
                        <a:buNone/>
                      </a:pPr>
                      <a:r>
                        <a:rPr lang="en-AU" sz="1000" u="sng">
                          <a:solidFill>
                            <a:srgbClr val="0066CC"/>
                          </a:solidFill>
                        </a:rPr>
                        <a:t>Teaching basic econometric concepts using Monte Carlo simulations in Excel (Briand, Genevieve; Hill, R. Carter)</a:t>
                      </a:r>
                    </a:p>
                  </a:txBody>
                  <a:tcPr marL="68575" marR="68575" marT="91425" marB="91425"/>
                </a:tc>
                <a:tc>
                  <a:txBody>
                    <a:bodyPr/>
                    <a:lstStyle/>
                    <a:p>
                      <a:pPr lvl="0" rtl="0">
                        <a:spcBef>
                          <a:spcPts val="0"/>
                        </a:spcBef>
                        <a:buNone/>
                      </a:pPr>
                      <a:r>
                        <a:rPr lang="en-AU" sz="1000"/>
                        <a:t>12</a:t>
                      </a:r>
                    </a:p>
                  </a:txBody>
                  <a:tcPr marL="68575" marR="68575" marT="91425" marB="91425"/>
                </a:tc>
                <a:tc>
                  <a:txBody>
                    <a:bodyPr/>
                    <a:lstStyle/>
                    <a:p>
                      <a:pPr lvl="0" rtl="0">
                        <a:spcBef>
                          <a:spcPts val="0"/>
                        </a:spcBef>
                        <a:buNone/>
                      </a:pPr>
                      <a:r>
                        <a:rPr lang="en-AU" sz="1000"/>
                        <a:t>08-Apr-2013</a:t>
                      </a:r>
                    </a:p>
                  </a:txBody>
                  <a:tcPr marL="68575" marR="68575" marT="91425" marB="91425"/>
                </a:tc>
                <a:tc>
                  <a:txBody>
                    <a:bodyPr/>
                    <a:lstStyle/>
                    <a:p>
                      <a:pPr lvl="0" rtl="0">
                        <a:spcBef>
                          <a:spcPts val="0"/>
                        </a:spcBef>
                        <a:buNone/>
                      </a:pPr>
                      <a:r>
                        <a:rPr lang="en-AU" sz="1000"/>
                        <a:t>Jan-2013</a:t>
                      </a:r>
                    </a:p>
                  </a:txBody>
                  <a:tcPr marL="68575" marR="68575" marT="91425" marB="91425"/>
                </a:tc>
              </a:tr>
              <a:tr h="285975">
                <a:tc>
                  <a:txBody>
                    <a:bodyPr/>
                    <a:lstStyle/>
                    <a:p>
                      <a:pPr lvl="0" rtl="0">
                        <a:spcBef>
                          <a:spcPts val="0"/>
                        </a:spcBef>
                        <a:buNone/>
                      </a:pPr>
                      <a:r>
                        <a:rPr lang="en-AU" sz="1000"/>
                        <a:t>97</a:t>
                      </a:r>
                    </a:p>
                  </a:txBody>
                  <a:tcPr marL="68575" marR="68575" marT="91425" marB="91425"/>
                </a:tc>
                <a:tc>
                  <a:txBody>
                    <a:bodyPr/>
                    <a:lstStyle/>
                    <a:p>
                      <a:pPr lvl="0" rtl="0">
                        <a:spcBef>
                          <a:spcPts val="0"/>
                        </a:spcBef>
                        <a:buNone/>
                      </a:pPr>
                      <a:r>
                        <a:rPr lang="en-AU" sz="1000" u="sng" dirty="0">
                          <a:solidFill>
                            <a:srgbClr val="0066CC"/>
                          </a:solidFill>
                        </a:rPr>
                        <a:t>Does </a:t>
                      </a:r>
                      <a:r>
                        <a:rPr lang="en-AU" sz="1000" b="1" u="sng" dirty="0">
                          <a:solidFill>
                            <a:srgbClr val="FF0000"/>
                          </a:solidFill>
                        </a:rPr>
                        <a:t>lecture attendance </a:t>
                      </a:r>
                      <a:r>
                        <a:rPr lang="en-AU" sz="1000" u="sng" dirty="0">
                          <a:solidFill>
                            <a:srgbClr val="0066CC"/>
                          </a:solidFill>
                        </a:rPr>
                        <a:t>affect academic performance? Panel data evidence for introductory macroeconomics (</a:t>
                      </a:r>
                      <a:r>
                        <a:rPr lang="en-AU" sz="1000" u="sng" dirty="0" err="1">
                          <a:solidFill>
                            <a:srgbClr val="0066CC"/>
                          </a:solidFill>
                        </a:rPr>
                        <a:t>Andrietti</a:t>
                      </a:r>
                      <a:r>
                        <a:rPr lang="en-AU" sz="1000" u="sng" dirty="0">
                          <a:solidFill>
                            <a:srgbClr val="0066CC"/>
                          </a:solidFill>
                        </a:rPr>
                        <a:t>, V.)</a:t>
                      </a:r>
                    </a:p>
                  </a:txBody>
                  <a:tcPr marL="68575" marR="68575" marT="91425" marB="91425"/>
                </a:tc>
                <a:tc>
                  <a:txBody>
                    <a:bodyPr/>
                    <a:lstStyle/>
                    <a:p>
                      <a:pPr lvl="0" rtl="0">
                        <a:spcBef>
                          <a:spcPts val="0"/>
                        </a:spcBef>
                        <a:buNone/>
                      </a:pPr>
                      <a:r>
                        <a:rPr lang="en-AU" sz="1000"/>
                        <a:t>15</a:t>
                      </a:r>
                    </a:p>
                  </a:txBody>
                  <a:tcPr marL="68575" marR="68575" marT="91425" marB="91425"/>
                </a:tc>
                <a:tc>
                  <a:txBody>
                    <a:bodyPr/>
                    <a:lstStyle/>
                    <a:p>
                      <a:pPr lvl="0" rtl="0">
                        <a:spcBef>
                          <a:spcPts val="0"/>
                        </a:spcBef>
                        <a:buNone/>
                      </a:pPr>
                      <a:r>
                        <a:rPr lang="en-AU" sz="1000"/>
                        <a:t>19-Dec-2013</a:t>
                      </a:r>
                    </a:p>
                  </a:txBody>
                  <a:tcPr marL="68575" marR="68575" marT="91425" marB="91425"/>
                </a:tc>
                <a:tc>
                  <a:txBody>
                    <a:bodyPr/>
                    <a:lstStyle/>
                    <a:p>
                      <a:pPr lvl="0" rtl="0">
                        <a:spcBef>
                          <a:spcPts val="0"/>
                        </a:spcBef>
                        <a:buNone/>
                      </a:pPr>
                      <a:r>
                        <a:rPr lang="en-AU" sz="1000"/>
                        <a:t>Jan-2014</a:t>
                      </a:r>
                    </a:p>
                  </a:txBody>
                  <a:tcPr marL="68575" marR="68575" marT="91425" marB="91425"/>
                </a:tc>
              </a:tr>
              <a:tr h="285975">
                <a:tc>
                  <a:txBody>
                    <a:bodyPr/>
                    <a:lstStyle/>
                    <a:p>
                      <a:pPr lvl="0" rtl="0">
                        <a:spcBef>
                          <a:spcPts val="0"/>
                        </a:spcBef>
                        <a:buNone/>
                      </a:pPr>
                      <a:r>
                        <a:rPr lang="en-AU" sz="1000"/>
                        <a:t>86</a:t>
                      </a:r>
                    </a:p>
                  </a:txBody>
                  <a:tcPr marL="68575" marR="68575" marT="91425" marB="91425"/>
                </a:tc>
                <a:tc>
                  <a:txBody>
                    <a:bodyPr/>
                    <a:lstStyle/>
                    <a:p>
                      <a:pPr lvl="0" rtl="0">
                        <a:spcBef>
                          <a:spcPts val="0"/>
                        </a:spcBef>
                        <a:buNone/>
                      </a:pPr>
                      <a:r>
                        <a:rPr lang="en-AU" sz="1000" u="sng">
                          <a:solidFill>
                            <a:srgbClr val="0066CC"/>
                          </a:solidFill>
                        </a:rPr>
                        <a:t>Comparison of financial literacy between Korean and U.S. high school students (Jang, K.; Hahn, J.; Park, H.J.)</a:t>
                      </a:r>
                    </a:p>
                  </a:txBody>
                  <a:tcPr marL="68575" marR="68575" marT="91425" marB="91425"/>
                </a:tc>
                <a:tc>
                  <a:txBody>
                    <a:bodyPr/>
                    <a:lstStyle/>
                    <a:p>
                      <a:pPr lvl="0" rtl="0">
                        <a:spcBef>
                          <a:spcPts val="0"/>
                        </a:spcBef>
                        <a:buNone/>
                      </a:pPr>
                      <a:r>
                        <a:rPr lang="en-AU" sz="1000"/>
                        <a:t>16</a:t>
                      </a:r>
                    </a:p>
                  </a:txBody>
                  <a:tcPr marL="68575" marR="68575" marT="91425" marB="91425"/>
                </a:tc>
                <a:tc>
                  <a:txBody>
                    <a:bodyPr/>
                    <a:lstStyle/>
                    <a:p>
                      <a:pPr lvl="0" rtl="0">
                        <a:spcBef>
                          <a:spcPts val="0"/>
                        </a:spcBef>
                        <a:buNone/>
                      </a:pPr>
                      <a:r>
                        <a:rPr lang="en-AU" sz="1000"/>
                        <a:t>22-Jul-2014</a:t>
                      </a:r>
                    </a:p>
                  </a:txBody>
                  <a:tcPr marL="68575" marR="68575" marT="91425" marB="91425"/>
                </a:tc>
                <a:tc>
                  <a:txBody>
                    <a:bodyPr/>
                    <a:lstStyle/>
                    <a:p>
                      <a:pPr lvl="0" rtl="0">
                        <a:spcBef>
                          <a:spcPts val="0"/>
                        </a:spcBef>
                        <a:buNone/>
                      </a:pPr>
                      <a:r>
                        <a:rPr lang="en-AU" sz="1000"/>
                        <a:t>Jan-2014</a:t>
                      </a:r>
                    </a:p>
                  </a:txBody>
                  <a:tcPr marL="68575" marR="68575" marT="91425" marB="91425"/>
                </a:tc>
              </a:tr>
              <a:tr h="362350">
                <a:tc>
                  <a:txBody>
                    <a:bodyPr/>
                    <a:lstStyle/>
                    <a:p>
                      <a:pPr lvl="0" rtl="0">
                        <a:spcBef>
                          <a:spcPts val="0"/>
                        </a:spcBef>
                        <a:buNone/>
                      </a:pPr>
                      <a:r>
                        <a:rPr lang="en-AU" sz="1000"/>
                        <a:t>80</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u="sng" dirty="0">
                          <a:solidFill>
                            <a:srgbClr val="0066CC"/>
                          </a:solidFill>
                        </a:rPr>
                        <a:t>A model to assess </a:t>
                      </a:r>
                      <a:r>
                        <a:rPr lang="en-AU" sz="1000" u="sng" dirty="0" err="1">
                          <a:solidFill>
                            <a:srgbClr val="0066CC"/>
                          </a:solidFill>
                        </a:rPr>
                        <a:t>students'social</a:t>
                      </a:r>
                      <a:r>
                        <a:rPr lang="en-AU" sz="1000" u="sng" dirty="0">
                          <a:solidFill>
                            <a:srgbClr val="0066CC"/>
                          </a:solidFill>
                        </a:rPr>
                        <a:t> responsibility </a:t>
                      </a:r>
                      <a:r>
                        <a:rPr lang="en-AU" sz="1000" u="sng" dirty="0" err="1">
                          <a:solidFill>
                            <a:srgbClr val="0066CC"/>
                          </a:solidFill>
                        </a:rPr>
                        <a:t>behavior</a:t>
                      </a:r>
                      <a:r>
                        <a:rPr lang="en-AU" sz="1000" u="sng" dirty="0">
                          <a:solidFill>
                            <a:srgbClr val="0066CC"/>
                          </a:solidFill>
                        </a:rPr>
                        <a:t> within a </a:t>
                      </a:r>
                      <a:r>
                        <a:rPr lang="en-AU" sz="1000" b="1" u="sng" dirty="0">
                          <a:solidFill>
                            <a:srgbClr val="FF0000"/>
                          </a:solidFill>
                        </a:rPr>
                        <a:t>classroom experiment </a:t>
                      </a:r>
                      <a:r>
                        <a:rPr lang="en-AU" sz="1000" u="sng" dirty="0">
                          <a:solidFill>
                            <a:srgbClr val="0066CC"/>
                          </a:solidFill>
                        </a:rPr>
                        <a:t>(Rodrigo-Gonzalez, A.; </a:t>
                      </a:r>
                      <a:r>
                        <a:rPr lang="en-AU" sz="1000" u="sng" dirty="0" err="1">
                          <a:solidFill>
                            <a:srgbClr val="0066CC"/>
                          </a:solidFill>
                        </a:rPr>
                        <a:t>Caballer-Tarazona</a:t>
                      </a:r>
                      <a:r>
                        <a:rPr lang="en-AU" sz="1000" u="sng" dirty="0">
                          <a:solidFill>
                            <a:srgbClr val="0066CC"/>
                          </a:solidFill>
                        </a:rPr>
                        <a:t>, M.)</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18</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25-Jan-2015</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Jan-2015</a:t>
                      </a:r>
                    </a:p>
                  </a:txBody>
                  <a:tcPr marL="68575" marR="68575" marT="91425" marB="91425">
                    <a:lnB w="12700" cap="flat" cmpd="sng">
                      <a:solidFill>
                        <a:srgbClr val="000000"/>
                      </a:solidFill>
                      <a:prstDash val="dot"/>
                      <a:round/>
                      <a:headEnd type="none" w="med" len="med"/>
                      <a:tailEnd type="none" w="med" len="med"/>
                    </a:lnB>
                  </a:tcPr>
                </a:tc>
              </a:tr>
              <a:tr h="285975">
                <a:tc>
                  <a:txBody>
                    <a:bodyPr/>
                    <a:lstStyle/>
                    <a:p>
                      <a:pPr lvl="0" rtl="0">
                        <a:spcBef>
                          <a:spcPts val="0"/>
                        </a:spcBef>
                        <a:buNone/>
                      </a:pPr>
                      <a:r>
                        <a:rPr lang="en-AU" sz="1000"/>
                        <a:t>69</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u="sng" dirty="0">
                          <a:solidFill>
                            <a:srgbClr val="0066CC"/>
                          </a:solidFill>
                        </a:rPr>
                        <a:t>The effect of </a:t>
                      </a:r>
                      <a:r>
                        <a:rPr lang="en-AU" sz="1000" b="1" u="sng" dirty="0">
                          <a:solidFill>
                            <a:srgbClr val="FF0000"/>
                          </a:solidFill>
                        </a:rPr>
                        <a:t>blended courses on student learning</a:t>
                      </a:r>
                      <a:r>
                        <a:rPr lang="en-AU" sz="1000" u="sng" dirty="0">
                          <a:solidFill>
                            <a:srgbClr val="0066CC"/>
                          </a:solidFill>
                        </a:rPr>
                        <a:t>: Evidence from introductory economics courses (</a:t>
                      </a:r>
                      <a:r>
                        <a:rPr lang="en-AU" sz="1000" u="sng" dirty="0" err="1">
                          <a:solidFill>
                            <a:srgbClr val="0066CC"/>
                          </a:solidFill>
                        </a:rPr>
                        <a:t>Olitsky</a:t>
                      </a:r>
                      <a:r>
                        <a:rPr lang="en-AU" sz="1000" u="sng" dirty="0">
                          <a:solidFill>
                            <a:srgbClr val="0066CC"/>
                          </a:solidFill>
                        </a:rPr>
                        <a:t>, N.H.; Cosgrove, S.B.)</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15</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14-Nov-2013</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Jan-2014</a:t>
                      </a:r>
                    </a:p>
                  </a:txBody>
                  <a:tcPr marL="68575" marR="68575" marT="91425" marB="91425">
                    <a:lnT w="12700" cap="flat" cmpd="sng">
                      <a:solidFill>
                        <a:srgbClr val="000000"/>
                      </a:solidFill>
                      <a:prstDash val="dot"/>
                      <a:round/>
                      <a:headEnd type="none" w="med" len="med"/>
                      <a:tailEnd type="none" w="med" len="med"/>
                    </a:lnT>
                  </a:tcPr>
                </a:tc>
              </a:tr>
              <a:tr h="285975">
                <a:tc>
                  <a:txBody>
                    <a:bodyPr/>
                    <a:lstStyle/>
                    <a:p>
                      <a:pPr lvl="0" rtl="0">
                        <a:spcBef>
                          <a:spcPts val="0"/>
                        </a:spcBef>
                        <a:buNone/>
                      </a:pPr>
                      <a:r>
                        <a:rPr lang="en-AU" sz="1000"/>
                        <a:t>67</a:t>
                      </a:r>
                    </a:p>
                  </a:txBody>
                  <a:tcPr marL="68575" marR="68575" marT="91425" marB="91425"/>
                </a:tc>
                <a:tc>
                  <a:txBody>
                    <a:bodyPr/>
                    <a:lstStyle/>
                    <a:p>
                      <a:pPr lvl="0" rtl="0">
                        <a:spcBef>
                          <a:spcPts val="0"/>
                        </a:spcBef>
                        <a:buNone/>
                      </a:pPr>
                      <a:r>
                        <a:rPr lang="en-AU" sz="1000" u="sng" dirty="0">
                          <a:solidFill>
                            <a:srgbClr val="0066CC"/>
                          </a:solidFill>
                        </a:rPr>
                        <a:t>Non-response bias in </a:t>
                      </a:r>
                      <a:r>
                        <a:rPr lang="en-AU" sz="1000" b="1" u="sng" dirty="0">
                          <a:solidFill>
                            <a:srgbClr val="FF0000"/>
                          </a:solidFill>
                        </a:rPr>
                        <a:t>student evaluations of teaching </a:t>
                      </a:r>
                      <a:r>
                        <a:rPr lang="en-AU" sz="1000" u="sng" dirty="0">
                          <a:solidFill>
                            <a:srgbClr val="0066CC"/>
                          </a:solidFill>
                        </a:rPr>
                        <a:t>(</a:t>
                      </a:r>
                      <a:r>
                        <a:rPr lang="en-AU" sz="1000" u="sng" dirty="0" err="1">
                          <a:solidFill>
                            <a:srgbClr val="0066CC"/>
                          </a:solidFill>
                        </a:rPr>
                        <a:t>Nowell</a:t>
                      </a:r>
                      <a:r>
                        <a:rPr lang="en-AU" sz="1000" u="sng" dirty="0">
                          <a:solidFill>
                            <a:srgbClr val="0066CC"/>
                          </a:solidFill>
                        </a:rPr>
                        <a:t>, C.; Gale, L.R.; </a:t>
                      </a:r>
                      <a:r>
                        <a:rPr lang="en-AU" sz="1000" u="sng" dirty="0" err="1">
                          <a:solidFill>
                            <a:srgbClr val="0066CC"/>
                          </a:solidFill>
                        </a:rPr>
                        <a:t>Kerkvliet</a:t>
                      </a:r>
                      <a:r>
                        <a:rPr lang="en-AU" sz="1000" u="sng" dirty="0">
                          <a:solidFill>
                            <a:srgbClr val="0066CC"/>
                          </a:solidFill>
                        </a:rPr>
                        <a:t>, J.)</a:t>
                      </a:r>
                    </a:p>
                  </a:txBody>
                  <a:tcPr marL="68575" marR="68575" marT="91425" marB="91425"/>
                </a:tc>
                <a:tc>
                  <a:txBody>
                    <a:bodyPr/>
                    <a:lstStyle/>
                    <a:p>
                      <a:pPr lvl="0" rtl="0">
                        <a:spcBef>
                          <a:spcPts val="0"/>
                        </a:spcBef>
                        <a:buNone/>
                      </a:pPr>
                      <a:r>
                        <a:rPr lang="en-AU" sz="1000"/>
                        <a:t>17</a:t>
                      </a:r>
                    </a:p>
                  </a:txBody>
                  <a:tcPr marL="68575" marR="68575" marT="91425" marB="91425"/>
                </a:tc>
                <a:tc>
                  <a:txBody>
                    <a:bodyPr/>
                    <a:lstStyle/>
                    <a:p>
                      <a:pPr lvl="0" rtl="0">
                        <a:spcBef>
                          <a:spcPts val="0"/>
                        </a:spcBef>
                        <a:buNone/>
                      </a:pPr>
                      <a:r>
                        <a:rPr lang="en-AU" sz="1000"/>
                        <a:t>01-Jun-2014</a:t>
                      </a:r>
                    </a:p>
                  </a:txBody>
                  <a:tcPr marL="68575" marR="68575" marT="91425" marB="91425"/>
                </a:tc>
                <a:tc>
                  <a:txBody>
                    <a:bodyPr/>
                    <a:lstStyle/>
                    <a:p>
                      <a:pPr lvl="0" rtl="0">
                        <a:spcBef>
                          <a:spcPts val="0"/>
                        </a:spcBef>
                        <a:buNone/>
                      </a:pPr>
                      <a:r>
                        <a:rPr lang="en-AU" sz="1000" dirty="0"/>
                        <a:t>Jan-2014</a:t>
                      </a:r>
                    </a:p>
                  </a:txBody>
                  <a:tcPr marL="68575" marR="68575" marT="91425" marB="91425"/>
                </a:tc>
              </a:tr>
            </a:tbl>
          </a:graphicData>
        </a:graphic>
      </p:graphicFrame>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35"/>
        <p:cNvGrpSpPr/>
        <p:nvPr/>
      </p:nvGrpSpPr>
      <p:grpSpPr>
        <a:xfrm>
          <a:off x="0" y="0"/>
          <a:ext cx="0" cy="0"/>
          <a:chOff x="0" y="0"/>
          <a:chExt cx="0" cy="0"/>
        </a:xfrm>
      </p:grpSpPr>
      <p:graphicFrame>
        <p:nvGraphicFramePr>
          <p:cNvPr id="136" name="Shape 136"/>
          <p:cNvGraphicFramePr/>
          <p:nvPr>
            <p:extLst>
              <p:ext uri="{D42A27DB-BD31-4B8C-83A1-F6EECF244321}">
                <p14:modId xmlns:p14="http://schemas.microsoft.com/office/powerpoint/2010/main" val="724823394"/>
              </p:ext>
            </p:extLst>
          </p:nvPr>
        </p:nvGraphicFramePr>
        <p:xfrm>
          <a:off x="711450" y="711550"/>
          <a:ext cx="8432550" cy="5425398"/>
        </p:xfrm>
        <a:graphic>
          <a:graphicData uri="http://schemas.openxmlformats.org/drawingml/2006/table">
            <a:tbl>
              <a:tblPr>
                <a:noFill/>
                <a:tableStyleId>{8746A8FE-AB18-4A06-B9FC-6FB0BB4000CB}</a:tableStyleId>
              </a:tblPr>
              <a:tblGrid>
                <a:gridCol w="795025"/>
                <a:gridCol w="4716500"/>
                <a:gridCol w="973675"/>
                <a:gridCol w="973675"/>
                <a:gridCol w="973675"/>
              </a:tblGrid>
              <a:tr h="313750">
                <a:tc>
                  <a:txBody>
                    <a:bodyPr/>
                    <a:lstStyle/>
                    <a:p>
                      <a:pPr lvl="0" rtl="0">
                        <a:spcBef>
                          <a:spcPts val="0"/>
                        </a:spcBef>
                        <a:buNone/>
                      </a:pPr>
                      <a:r>
                        <a:rPr lang="en-AU" sz="1000" b="1" dirty="0"/>
                        <a:t>Downloads</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Article title</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Vol./iss.</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On-line published</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c>
                  <a:txBody>
                    <a:bodyPr/>
                    <a:lstStyle/>
                    <a:p>
                      <a:pPr lvl="0" algn="ctr" rtl="0">
                        <a:lnSpc>
                          <a:spcPct val="115000"/>
                        </a:lnSpc>
                        <a:spcBef>
                          <a:spcPts val="0"/>
                        </a:spcBef>
                        <a:buNone/>
                      </a:pPr>
                      <a:r>
                        <a:rPr lang="en-AU" sz="1000" b="1"/>
                        <a:t>Publication date</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solid"/>
                      <a:round/>
                      <a:headEnd type="none" w="med" len="med"/>
                      <a:tailEnd type="none" w="med" len="med"/>
                    </a:lnB>
                  </a:tcPr>
                </a:tc>
              </a:tr>
              <a:tr h="362350">
                <a:tc>
                  <a:txBody>
                    <a:bodyPr/>
                    <a:lstStyle/>
                    <a:p>
                      <a:pPr lvl="0" rtl="0">
                        <a:spcBef>
                          <a:spcPts val="0"/>
                        </a:spcBef>
                        <a:buNone/>
                      </a:pPr>
                      <a:r>
                        <a:rPr lang="en-AU" sz="1000"/>
                        <a:t>64</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b="1" u="sng" dirty="0">
                          <a:solidFill>
                            <a:srgbClr val="FF0000"/>
                          </a:solidFill>
                        </a:rPr>
                        <a:t>Using MS Excel </a:t>
                      </a:r>
                      <a:r>
                        <a:rPr lang="en-AU" sz="1000" u="sng" dirty="0">
                          <a:solidFill>
                            <a:srgbClr val="0066CC"/>
                          </a:solidFill>
                        </a:rPr>
                        <a:t>to solve and simulate the Life-Cycle/Permanent-Income Model of Consumption and Saving (Findley, T. Scott)</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 </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18-Sep-2013</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 </a:t>
                      </a:r>
                    </a:p>
                  </a:txBody>
                  <a:tcPr marL="68575" marR="68575" marT="91425" marB="91425">
                    <a:lnT w="12700" cap="flat" cmpd="sng">
                      <a:solidFill>
                        <a:srgbClr val="000000"/>
                      </a:solidFill>
                      <a:prstDash val="solid"/>
                      <a:round/>
                      <a:headEnd type="none" w="med" len="med"/>
                      <a:tailEnd type="none" w="med" len="med"/>
                    </a:lnT>
                    <a:lnB w="12700" cap="flat" cmpd="sng">
                      <a:solidFill>
                        <a:srgbClr val="000000"/>
                      </a:solidFill>
                      <a:prstDash val="dot"/>
                      <a:round/>
                      <a:headEnd type="none" w="med" len="med"/>
                      <a:tailEnd type="none" w="med" len="med"/>
                    </a:lnB>
                  </a:tcPr>
                </a:tc>
              </a:tr>
              <a:tr h="362350">
                <a:tc>
                  <a:txBody>
                    <a:bodyPr/>
                    <a:lstStyle/>
                    <a:p>
                      <a:pPr lvl="0" rtl="0">
                        <a:spcBef>
                          <a:spcPts val="0"/>
                        </a:spcBef>
                        <a:buNone/>
                      </a:pPr>
                      <a:r>
                        <a:rPr lang="en-AU" sz="1000"/>
                        <a:t>63</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u="sng" dirty="0">
                          <a:solidFill>
                            <a:srgbClr val="0066CC"/>
                          </a:solidFill>
                        </a:rPr>
                        <a:t>An </a:t>
                      </a:r>
                      <a:r>
                        <a:rPr lang="en-AU" sz="1000" b="1" u="sng" dirty="0">
                          <a:solidFill>
                            <a:srgbClr val="FF0000"/>
                          </a:solidFill>
                        </a:rPr>
                        <a:t>active-learning</a:t>
                      </a:r>
                      <a:r>
                        <a:rPr lang="en-AU" sz="1000" u="sng" dirty="0">
                          <a:solidFill>
                            <a:srgbClr val="0066CC"/>
                          </a:solidFill>
                        </a:rPr>
                        <a:t> exercise on learning negotiation as a way to mitigate the gender wage gap for introductory microeconomics (Roche, Kristen)</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 </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09-Sep-2013</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 </a:t>
                      </a:r>
                    </a:p>
                  </a:txBody>
                  <a:tcPr marL="68575" marR="68575" marT="91425" marB="91425">
                    <a:lnT w="12700" cap="flat" cmpd="sng">
                      <a:solidFill>
                        <a:srgbClr val="000000"/>
                      </a:solidFill>
                      <a:prstDash val="dot"/>
                      <a:round/>
                      <a:headEnd type="none" w="med" len="med"/>
                      <a:tailEnd type="none" w="med" len="med"/>
                    </a:lnT>
                  </a:tcPr>
                </a:tc>
              </a:tr>
              <a:tr h="362350">
                <a:tc>
                  <a:txBody>
                    <a:bodyPr/>
                    <a:lstStyle/>
                    <a:p>
                      <a:pPr lvl="0" rtl="0">
                        <a:spcBef>
                          <a:spcPts val="0"/>
                        </a:spcBef>
                        <a:buNone/>
                      </a:pPr>
                      <a:r>
                        <a:rPr lang="en-AU" sz="1000"/>
                        <a:t>63</a:t>
                      </a:r>
                    </a:p>
                  </a:txBody>
                  <a:tcPr marL="68575" marR="68575" marT="91425" marB="91425"/>
                </a:tc>
                <a:tc>
                  <a:txBody>
                    <a:bodyPr/>
                    <a:lstStyle/>
                    <a:p>
                      <a:pPr lvl="0" rtl="0">
                        <a:spcBef>
                          <a:spcPts val="0"/>
                        </a:spcBef>
                        <a:buNone/>
                      </a:pPr>
                      <a:r>
                        <a:rPr lang="en-AU" sz="1000" u="sng">
                          <a:solidFill>
                            <a:srgbClr val="0066CC"/>
                          </a:solidFill>
                        </a:rPr>
                        <a:t>Instructor attire and student performance: Evidence from an undergraduate industrial organization experiment (Craig, J.D.; Savage, S.J.)</a:t>
                      </a:r>
                    </a:p>
                  </a:txBody>
                  <a:tcPr marL="68575" marR="68575" marT="91425" marB="91425"/>
                </a:tc>
                <a:tc>
                  <a:txBody>
                    <a:bodyPr/>
                    <a:lstStyle/>
                    <a:p>
                      <a:pPr lvl="0" rtl="0">
                        <a:spcBef>
                          <a:spcPts val="0"/>
                        </a:spcBef>
                        <a:buNone/>
                      </a:pPr>
                      <a:r>
                        <a:rPr lang="en-AU" sz="1000"/>
                        <a:t>17</a:t>
                      </a:r>
                    </a:p>
                  </a:txBody>
                  <a:tcPr marL="68575" marR="68575" marT="91425" marB="91425"/>
                </a:tc>
                <a:tc>
                  <a:txBody>
                    <a:bodyPr/>
                    <a:lstStyle/>
                    <a:p>
                      <a:pPr lvl="0" rtl="0">
                        <a:spcBef>
                          <a:spcPts val="0"/>
                        </a:spcBef>
                        <a:buNone/>
                      </a:pPr>
                      <a:r>
                        <a:rPr lang="en-AU" sz="1000"/>
                        <a:t>22-Jul-2014</a:t>
                      </a:r>
                    </a:p>
                  </a:txBody>
                  <a:tcPr marL="68575" marR="68575" marT="91425" marB="91425"/>
                </a:tc>
                <a:tc>
                  <a:txBody>
                    <a:bodyPr/>
                    <a:lstStyle/>
                    <a:p>
                      <a:pPr lvl="0" rtl="0">
                        <a:spcBef>
                          <a:spcPts val="0"/>
                        </a:spcBef>
                        <a:buNone/>
                      </a:pPr>
                      <a:r>
                        <a:rPr lang="en-AU" sz="1000"/>
                        <a:t>Jan-2014</a:t>
                      </a:r>
                    </a:p>
                  </a:txBody>
                  <a:tcPr marL="68575" marR="68575" marT="91425" marB="91425"/>
                </a:tc>
              </a:tr>
              <a:tr h="285975">
                <a:tc>
                  <a:txBody>
                    <a:bodyPr/>
                    <a:lstStyle/>
                    <a:p>
                      <a:pPr lvl="0" rtl="0">
                        <a:spcBef>
                          <a:spcPts val="0"/>
                        </a:spcBef>
                        <a:buNone/>
                      </a:pPr>
                      <a:r>
                        <a:rPr lang="en-AU" sz="1000"/>
                        <a:t>58</a:t>
                      </a:r>
                    </a:p>
                  </a:txBody>
                  <a:tcPr marL="68575" marR="68575" marT="91425" marB="91425"/>
                </a:tc>
                <a:tc>
                  <a:txBody>
                    <a:bodyPr/>
                    <a:lstStyle/>
                    <a:p>
                      <a:pPr lvl="0" rtl="0">
                        <a:spcBef>
                          <a:spcPts val="0"/>
                        </a:spcBef>
                        <a:buNone/>
                      </a:pPr>
                      <a:r>
                        <a:rPr lang="en-AU" sz="1000" u="sng" dirty="0">
                          <a:solidFill>
                            <a:srgbClr val="0066CC"/>
                          </a:solidFill>
                        </a:rPr>
                        <a:t>What determines </a:t>
                      </a:r>
                      <a:r>
                        <a:rPr lang="en-AU" sz="1000" b="1" u="sng" dirty="0" err="1">
                          <a:solidFill>
                            <a:srgbClr val="FF0000"/>
                          </a:solidFill>
                        </a:rPr>
                        <a:t>students'choices</a:t>
                      </a:r>
                      <a:r>
                        <a:rPr lang="en-AU" sz="1000" b="1" u="sng" dirty="0">
                          <a:solidFill>
                            <a:srgbClr val="FF0000"/>
                          </a:solidFill>
                        </a:rPr>
                        <a:t> of elective modules</a:t>
                      </a:r>
                      <a:r>
                        <a:rPr lang="en-AU" sz="1000" u="sng" dirty="0">
                          <a:solidFill>
                            <a:srgbClr val="0066CC"/>
                          </a:solidFill>
                        </a:rPr>
                        <a:t>? (Hedges, M.R.; Pacheco, G.A.; Webber, D.J.)</a:t>
                      </a:r>
                    </a:p>
                  </a:txBody>
                  <a:tcPr marL="68575" marR="68575" marT="91425" marB="91425"/>
                </a:tc>
                <a:tc>
                  <a:txBody>
                    <a:bodyPr/>
                    <a:lstStyle/>
                    <a:p>
                      <a:pPr lvl="0" rtl="0">
                        <a:spcBef>
                          <a:spcPts val="0"/>
                        </a:spcBef>
                        <a:buNone/>
                      </a:pPr>
                      <a:r>
                        <a:rPr lang="en-AU" sz="1000"/>
                        <a:t>17</a:t>
                      </a:r>
                    </a:p>
                  </a:txBody>
                  <a:tcPr marL="68575" marR="68575" marT="91425" marB="91425"/>
                </a:tc>
                <a:tc>
                  <a:txBody>
                    <a:bodyPr/>
                    <a:lstStyle/>
                    <a:p>
                      <a:pPr lvl="0" rtl="0">
                        <a:spcBef>
                          <a:spcPts val="0"/>
                        </a:spcBef>
                        <a:buNone/>
                      </a:pPr>
                      <a:r>
                        <a:rPr lang="en-AU" sz="1000"/>
                        <a:t>02-Jun-2014</a:t>
                      </a:r>
                    </a:p>
                  </a:txBody>
                  <a:tcPr marL="68575" marR="68575" marT="91425" marB="91425"/>
                </a:tc>
                <a:tc>
                  <a:txBody>
                    <a:bodyPr/>
                    <a:lstStyle/>
                    <a:p>
                      <a:pPr lvl="0" rtl="0">
                        <a:spcBef>
                          <a:spcPts val="0"/>
                        </a:spcBef>
                        <a:buNone/>
                      </a:pPr>
                      <a:r>
                        <a:rPr lang="en-AU" sz="1000"/>
                        <a:t>Jan-2014</a:t>
                      </a:r>
                    </a:p>
                  </a:txBody>
                  <a:tcPr marL="68575" marR="68575" marT="91425" marB="91425"/>
                </a:tc>
              </a:tr>
              <a:tr h="285975">
                <a:tc>
                  <a:txBody>
                    <a:bodyPr/>
                    <a:lstStyle/>
                    <a:p>
                      <a:pPr lvl="0" rtl="0">
                        <a:spcBef>
                          <a:spcPts val="0"/>
                        </a:spcBef>
                        <a:buNone/>
                      </a:pPr>
                      <a:r>
                        <a:rPr lang="en-AU" sz="1000"/>
                        <a:t>51</a:t>
                      </a:r>
                    </a:p>
                  </a:txBody>
                  <a:tcPr marL="68575" marR="68575" marT="91425" marB="91425"/>
                </a:tc>
                <a:tc>
                  <a:txBody>
                    <a:bodyPr/>
                    <a:lstStyle/>
                    <a:p>
                      <a:pPr lvl="0" rtl="0">
                        <a:spcBef>
                          <a:spcPts val="0"/>
                        </a:spcBef>
                        <a:buNone/>
                      </a:pPr>
                      <a:r>
                        <a:rPr lang="en-AU" sz="1000" b="1" u="sng" dirty="0">
                          <a:solidFill>
                            <a:srgbClr val="FF0000"/>
                          </a:solidFill>
                        </a:rPr>
                        <a:t>Pluralism</a:t>
                      </a:r>
                      <a:r>
                        <a:rPr lang="en-AU" sz="1000" u="sng" dirty="0">
                          <a:solidFill>
                            <a:srgbClr val="0066CC"/>
                          </a:solidFill>
                        </a:rPr>
                        <a:t> at work: Alumni assess an economics education (Cooper, Brian; Ramey, Elizabeth A.)</a:t>
                      </a:r>
                    </a:p>
                  </a:txBody>
                  <a:tcPr marL="68575" marR="68575" marT="91425" marB="91425"/>
                </a:tc>
                <a:tc>
                  <a:txBody>
                    <a:bodyPr/>
                    <a:lstStyle/>
                    <a:p>
                      <a:pPr lvl="0" rtl="0">
                        <a:spcBef>
                          <a:spcPts val="0"/>
                        </a:spcBef>
                        <a:buNone/>
                      </a:pPr>
                      <a:r>
                        <a:rPr lang="en-AU" sz="1000"/>
                        <a:t> </a:t>
                      </a:r>
                    </a:p>
                  </a:txBody>
                  <a:tcPr marL="68575" marR="68575" marT="91425" marB="91425"/>
                </a:tc>
                <a:tc>
                  <a:txBody>
                    <a:bodyPr/>
                    <a:lstStyle/>
                    <a:p>
                      <a:pPr lvl="0" rtl="0">
                        <a:spcBef>
                          <a:spcPts val="0"/>
                        </a:spcBef>
                        <a:buNone/>
                      </a:pPr>
                      <a:r>
                        <a:rPr lang="en-AU" sz="1000"/>
                        <a:t>17-Sep-2013</a:t>
                      </a:r>
                    </a:p>
                  </a:txBody>
                  <a:tcPr marL="68575" marR="68575" marT="91425" marB="91425"/>
                </a:tc>
                <a:tc>
                  <a:txBody>
                    <a:bodyPr/>
                    <a:lstStyle/>
                    <a:p>
                      <a:pPr lvl="0" rtl="0">
                        <a:spcBef>
                          <a:spcPts val="0"/>
                        </a:spcBef>
                        <a:buNone/>
                      </a:pPr>
                      <a:r>
                        <a:rPr lang="en-AU" sz="1000"/>
                        <a:t> </a:t>
                      </a:r>
                    </a:p>
                  </a:txBody>
                  <a:tcPr marL="68575" marR="68575" marT="91425" marB="91425"/>
                </a:tc>
              </a:tr>
              <a:tr h="285975">
                <a:tc>
                  <a:txBody>
                    <a:bodyPr/>
                    <a:lstStyle/>
                    <a:p>
                      <a:pPr lvl="0" rtl="0">
                        <a:spcBef>
                          <a:spcPts val="0"/>
                        </a:spcBef>
                        <a:buNone/>
                      </a:pPr>
                      <a:r>
                        <a:rPr lang="en-AU" sz="1000"/>
                        <a:t>46</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u="sng">
                          <a:solidFill>
                            <a:srgbClr val="0066CC"/>
                          </a:solidFill>
                        </a:rPr>
                        <a:t>Student evaluation based indicators of teaching excellence from a highly selective liberal arts college (Fenn, A.J.)</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18</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01-Dec-2014</a:t>
                      </a:r>
                    </a:p>
                  </a:txBody>
                  <a:tcPr marL="68575" marR="68575" marT="91425" marB="91425">
                    <a:lnB w="12700" cap="flat" cmpd="sng">
                      <a:solidFill>
                        <a:srgbClr val="000000"/>
                      </a:solidFill>
                      <a:prstDash val="dot"/>
                      <a:round/>
                      <a:headEnd type="none" w="med" len="med"/>
                      <a:tailEnd type="none" w="med" len="med"/>
                    </a:lnB>
                  </a:tcPr>
                </a:tc>
                <a:tc>
                  <a:txBody>
                    <a:bodyPr/>
                    <a:lstStyle/>
                    <a:p>
                      <a:pPr lvl="0" rtl="0">
                        <a:spcBef>
                          <a:spcPts val="0"/>
                        </a:spcBef>
                        <a:buNone/>
                      </a:pPr>
                      <a:r>
                        <a:rPr lang="en-AU" sz="1000"/>
                        <a:t>Jan-2015</a:t>
                      </a:r>
                    </a:p>
                  </a:txBody>
                  <a:tcPr marL="68575" marR="68575" marT="91425" marB="91425">
                    <a:lnB w="12700" cap="flat" cmpd="sng">
                      <a:solidFill>
                        <a:srgbClr val="000000"/>
                      </a:solidFill>
                      <a:prstDash val="dot"/>
                      <a:round/>
                      <a:headEnd type="none" w="med" len="med"/>
                      <a:tailEnd type="none" w="med" len="med"/>
                    </a:lnB>
                  </a:tcPr>
                </a:tc>
              </a:tr>
              <a:tr h="362350">
                <a:tc>
                  <a:txBody>
                    <a:bodyPr/>
                    <a:lstStyle/>
                    <a:p>
                      <a:pPr lvl="0" rtl="0">
                        <a:spcBef>
                          <a:spcPts val="0"/>
                        </a:spcBef>
                        <a:buNone/>
                      </a:pPr>
                      <a:r>
                        <a:rPr lang="en-AU" sz="1000"/>
                        <a:t>46</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u="sng" dirty="0">
                          <a:solidFill>
                            <a:srgbClr val="0066CC"/>
                          </a:solidFill>
                        </a:rPr>
                        <a:t>The distribution and utilization of </a:t>
                      </a:r>
                      <a:r>
                        <a:rPr lang="en-AU" sz="1000" b="1" u="sng" dirty="0">
                          <a:solidFill>
                            <a:srgbClr val="FF0000"/>
                          </a:solidFill>
                        </a:rPr>
                        <a:t>class time</a:t>
                      </a:r>
                      <a:r>
                        <a:rPr lang="en-AU" sz="1000" u="sng" dirty="0">
                          <a:solidFill>
                            <a:srgbClr val="0066CC"/>
                          </a:solidFill>
                        </a:rPr>
                        <a:t>: How long should class be, and should students even attend? (Tatum, Robert C.; Childers, Keisha L.)</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13</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19-Apr-2013</a:t>
                      </a:r>
                    </a:p>
                  </a:txBody>
                  <a:tcPr marL="68575" marR="68575" marT="91425" marB="91425">
                    <a:lnT w="12700" cap="flat" cmpd="sng">
                      <a:solidFill>
                        <a:srgbClr val="000000"/>
                      </a:solidFill>
                      <a:prstDash val="dot"/>
                      <a:round/>
                      <a:headEnd type="none" w="med" len="med"/>
                      <a:tailEnd type="none" w="med" len="med"/>
                    </a:lnT>
                  </a:tcPr>
                </a:tc>
                <a:tc>
                  <a:txBody>
                    <a:bodyPr/>
                    <a:lstStyle/>
                    <a:p>
                      <a:pPr lvl="0" rtl="0">
                        <a:spcBef>
                          <a:spcPts val="0"/>
                        </a:spcBef>
                        <a:buNone/>
                      </a:pPr>
                      <a:r>
                        <a:rPr lang="en-AU" sz="1000"/>
                        <a:t>Jan-2013</a:t>
                      </a:r>
                    </a:p>
                  </a:txBody>
                  <a:tcPr marL="68575" marR="68575" marT="91425" marB="91425">
                    <a:lnT w="12700" cap="flat" cmpd="sng">
                      <a:solidFill>
                        <a:srgbClr val="000000"/>
                      </a:solidFill>
                      <a:prstDash val="dot"/>
                      <a:round/>
                      <a:headEnd type="none" w="med" len="med"/>
                      <a:tailEnd type="none" w="med" len="med"/>
                    </a:lnT>
                  </a:tcPr>
                </a:tc>
              </a:tr>
              <a:tr h="285975">
                <a:tc>
                  <a:txBody>
                    <a:bodyPr/>
                    <a:lstStyle/>
                    <a:p>
                      <a:pPr lvl="0" rtl="0">
                        <a:spcBef>
                          <a:spcPts val="0"/>
                        </a:spcBef>
                        <a:buNone/>
                      </a:pPr>
                      <a:r>
                        <a:rPr lang="en-AU" sz="1000"/>
                        <a:t>46</a:t>
                      </a:r>
                    </a:p>
                  </a:txBody>
                  <a:tcPr marL="68575" marR="68575" marT="91425" marB="91425"/>
                </a:tc>
                <a:tc>
                  <a:txBody>
                    <a:bodyPr/>
                    <a:lstStyle/>
                    <a:p>
                      <a:pPr lvl="0" rtl="0">
                        <a:spcBef>
                          <a:spcPts val="0"/>
                        </a:spcBef>
                        <a:buNone/>
                      </a:pPr>
                      <a:r>
                        <a:rPr lang="en-AU" sz="1000" b="1" u="sng" dirty="0">
                          <a:solidFill>
                            <a:srgbClr val="FF0000"/>
                          </a:solidFill>
                        </a:rPr>
                        <a:t>Teaching macroeconomics through flowcharts </a:t>
                      </a:r>
                      <a:r>
                        <a:rPr lang="en-AU" sz="1000" u="sng" dirty="0">
                          <a:solidFill>
                            <a:srgbClr val="0066CC"/>
                          </a:solidFill>
                        </a:rPr>
                        <a:t>(</a:t>
                      </a:r>
                      <a:r>
                        <a:rPr lang="en-AU" sz="1000" u="sng" dirty="0" err="1">
                          <a:solidFill>
                            <a:srgbClr val="0066CC"/>
                          </a:solidFill>
                        </a:rPr>
                        <a:t>Reingewertz</a:t>
                      </a:r>
                      <a:r>
                        <a:rPr lang="en-AU" sz="1000" u="sng" dirty="0">
                          <a:solidFill>
                            <a:srgbClr val="0066CC"/>
                          </a:solidFill>
                        </a:rPr>
                        <a:t>, </a:t>
                      </a:r>
                      <a:r>
                        <a:rPr lang="en-AU" sz="1000" u="sng" dirty="0" err="1">
                          <a:solidFill>
                            <a:srgbClr val="0066CC"/>
                          </a:solidFill>
                        </a:rPr>
                        <a:t>Yaniv</a:t>
                      </a:r>
                      <a:r>
                        <a:rPr lang="en-AU" sz="1000" u="sng" dirty="0">
                          <a:solidFill>
                            <a:srgbClr val="0066CC"/>
                          </a:solidFill>
                        </a:rPr>
                        <a:t>)</a:t>
                      </a:r>
                    </a:p>
                  </a:txBody>
                  <a:tcPr marL="68575" marR="68575" marT="91425" marB="91425"/>
                </a:tc>
                <a:tc>
                  <a:txBody>
                    <a:bodyPr/>
                    <a:lstStyle/>
                    <a:p>
                      <a:pPr lvl="0" rtl="0">
                        <a:spcBef>
                          <a:spcPts val="0"/>
                        </a:spcBef>
                        <a:buNone/>
                      </a:pPr>
                      <a:r>
                        <a:rPr lang="en-AU" sz="1000"/>
                        <a:t> </a:t>
                      </a:r>
                    </a:p>
                  </a:txBody>
                  <a:tcPr marL="68575" marR="68575" marT="91425" marB="91425"/>
                </a:tc>
                <a:tc>
                  <a:txBody>
                    <a:bodyPr/>
                    <a:lstStyle/>
                    <a:p>
                      <a:pPr lvl="0" rtl="0">
                        <a:spcBef>
                          <a:spcPts val="0"/>
                        </a:spcBef>
                        <a:buNone/>
                      </a:pPr>
                      <a:r>
                        <a:rPr lang="en-AU" sz="1000"/>
                        <a:t>14-Oct-2013</a:t>
                      </a:r>
                    </a:p>
                  </a:txBody>
                  <a:tcPr marL="68575" marR="68575" marT="91425" marB="91425"/>
                </a:tc>
                <a:tc>
                  <a:txBody>
                    <a:bodyPr/>
                    <a:lstStyle/>
                    <a:p>
                      <a:pPr lvl="0" rtl="0">
                        <a:spcBef>
                          <a:spcPts val="0"/>
                        </a:spcBef>
                        <a:buNone/>
                      </a:pPr>
                      <a:r>
                        <a:rPr lang="en-AU" sz="1000"/>
                        <a:t> </a:t>
                      </a:r>
                    </a:p>
                  </a:txBody>
                  <a:tcPr marL="68575" marR="68575" marT="91425" marB="91425"/>
                </a:tc>
              </a:tr>
              <a:tr h="285975">
                <a:tc>
                  <a:txBody>
                    <a:bodyPr/>
                    <a:lstStyle/>
                    <a:p>
                      <a:pPr lvl="0" rtl="0">
                        <a:spcBef>
                          <a:spcPts val="0"/>
                        </a:spcBef>
                        <a:buNone/>
                      </a:pPr>
                      <a:r>
                        <a:rPr lang="en-AU" sz="1000"/>
                        <a:t>45</a:t>
                      </a:r>
                    </a:p>
                  </a:txBody>
                  <a:tcPr marL="68575" marR="68575" marT="91425" marB="91425"/>
                </a:tc>
                <a:tc>
                  <a:txBody>
                    <a:bodyPr/>
                    <a:lstStyle/>
                    <a:p>
                      <a:pPr lvl="0" rtl="0">
                        <a:spcBef>
                          <a:spcPts val="0"/>
                        </a:spcBef>
                        <a:buNone/>
                      </a:pPr>
                      <a:r>
                        <a:rPr lang="en-AU" sz="1000" u="sng" dirty="0">
                          <a:solidFill>
                            <a:srgbClr val="0066CC"/>
                          </a:solidFill>
                        </a:rPr>
                        <a:t>Factors influencing the </a:t>
                      </a:r>
                      <a:r>
                        <a:rPr lang="en-AU" sz="1000" b="1" u="sng" dirty="0">
                          <a:solidFill>
                            <a:srgbClr val="FF0000"/>
                          </a:solidFill>
                        </a:rPr>
                        <a:t>performance of non-economics majors </a:t>
                      </a:r>
                      <a:r>
                        <a:rPr lang="en-AU" sz="1000" u="sng" dirty="0">
                          <a:solidFill>
                            <a:srgbClr val="0066CC"/>
                          </a:solidFill>
                        </a:rPr>
                        <a:t>in an introductory economics course (Denny, E.)</a:t>
                      </a:r>
                    </a:p>
                  </a:txBody>
                  <a:tcPr marL="68575" marR="68575" marT="91425" marB="91425"/>
                </a:tc>
                <a:tc>
                  <a:txBody>
                    <a:bodyPr/>
                    <a:lstStyle/>
                    <a:p>
                      <a:pPr lvl="0" rtl="0">
                        <a:spcBef>
                          <a:spcPts val="0"/>
                        </a:spcBef>
                        <a:buNone/>
                      </a:pPr>
                      <a:r>
                        <a:rPr lang="en-AU" sz="1000"/>
                        <a:t>17</a:t>
                      </a:r>
                    </a:p>
                  </a:txBody>
                  <a:tcPr marL="68575" marR="68575" marT="91425" marB="91425"/>
                </a:tc>
                <a:tc>
                  <a:txBody>
                    <a:bodyPr/>
                    <a:lstStyle/>
                    <a:p>
                      <a:pPr lvl="0" rtl="0">
                        <a:spcBef>
                          <a:spcPts val="0"/>
                        </a:spcBef>
                        <a:buNone/>
                      </a:pPr>
                      <a:r>
                        <a:rPr lang="en-AU" sz="1000"/>
                        <a:t>22-May-2014</a:t>
                      </a:r>
                    </a:p>
                  </a:txBody>
                  <a:tcPr marL="68575" marR="68575" marT="91425" marB="91425"/>
                </a:tc>
                <a:tc>
                  <a:txBody>
                    <a:bodyPr/>
                    <a:lstStyle/>
                    <a:p>
                      <a:pPr lvl="0" rtl="0">
                        <a:spcBef>
                          <a:spcPts val="0"/>
                        </a:spcBef>
                        <a:buNone/>
                      </a:pPr>
                      <a:r>
                        <a:rPr lang="en-AU" sz="1000"/>
                        <a:t>Jan-2014</a:t>
                      </a:r>
                    </a:p>
                  </a:txBody>
                  <a:tcPr marL="68575" marR="68575" marT="91425" marB="91425"/>
                </a:tc>
              </a:tr>
              <a:tr h="285975">
                <a:tc>
                  <a:txBody>
                    <a:bodyPr/>
                    <a:lstStyle/>
                    <a:p>
                      <a:pPr lvl="0" rtl="0">
                        <a:spcBef>
                          <a:spcPts val="0"/>
                        </a:spcBef>
                        <a:buNone/>
                      </a:pPr>
                      <a:r>
                        <a:rPr lang="en-AU" sz="1000"/>
                        <a:t>43</a:t>
                      </a:r>
                    </a:p>
                  </a:txBody>
                  <a:tcPr marL="68575" marR="68575" marT="91425" marB="91425"/>
                </a:tc>
                <a:tc>
                  <a:txBody>
                    <a:bodyPr/>
                    <a:lstStyle/>
                    <a:p>
                      <a:pPr lvl="0" rtl="0">
                        <a:spcBef>
                          <a:spcPts val="0"/>
                        </a:spcBef>
                        <a:buNone/>
                      </a:pPr>
                      <a:r>
                        <a:rPr lang="en-AU" sz="1000" u="sng" dirty="0" err="1">
                          <a:solidFill>
                            <a:srgbClr val="0066CC"/>
                          </a:solidFill>
                        </a:rPr>
                        <a:t>I</a:t>
                      </a:r>
                      <a:r>
                        <a:rPr lang="en-AU" sz="1000" b="1" u="sng" dirty="0" err="1">
                          <a:solidFill>
                            <a:srgbClr val="FF0000"/>
                          </a:solidFill>
                        </a:rPr>
                        <a:t>clickers</a:t>
                      </a:r>
                      <a:r>
                        <a:rPr lang="en-AU" sz="1000" u="sng" dirty="0">
                          <a:solidFill>
                            <a:srgbClr val="0066CC"/>
                          </a:solidFill>
                        </a:rPr>
                        <a:t> and student performance (McDaniel Mohr, </a:t>
                      </a:r>
                      <a:r>
                        <a:rPr lang="en-AU" sz="1000" u="sng" dirty="0" err="1">
                          <a:solidFill>
                            <a:srgbClr val="0066CC"/>
                          </a:solidFill>
                        </a:rPr>
                        <a:t>Tanga</a:t>
                      </a:r>
                      <a:r>
                        <a:rPr lang="en-AU" sz="1000" u="sng" dirty="0">
                          <a:solidFill>
                            <a:srgbClr val="0066CC"/>
                          </a:solidFill>
                        </a:rPr>
                        <a:t>)</a:t>
                      </a:r>
                    </a:p>
                  </a:txBody>
                  <a:tcPr marL="68575" marR="68575" marT="91425" marB="91425"/>
                </a:tc>
                <a:tc>
                  <a:txBody>
                    <a:bodyPr/>
                    <a:lstStyle/>
                    <a:p>
                      <a:pPr lvl="0" rtl="0">
                        <a:spcBef>
                          <a:spcPts val="0"/>
                        </a:spcBef>
                        <a:buNone/>
                      </a:pPr>
                      <a:r>
                        <a:rPr lang="en-AU" sz="1000"/>
                        <a:t> </a:t>
                      </a:r>
                    </a:p>
                  </a:txBody>
                  <a:tcPr marL="68575" marR="68575" marT="91425" marB="91425"/>
                </a:tc>
                <a:tc>
                  <a:txBody>
                    <a:bodyPr/>
                    <a:lstStyle/>
                    <a:p>
                      <a:pPr lvl="0" rtl="0">
                        <a:spcBef>
                          <a:spcPts val="0"/>
                        </a:spcBef>
                        <a:buNone/>
                      </a:pPr>
                      <a:r>
                        <a:rPr lang="en-AU" sz="1000"/>
                        <a:t>14-Oct-2013</a:t>
                      </a:r>
                    </a:p>
                  </a:txBody>
                  <a:tcPr marL="68575" marR="68575" marT="91425" marB="91425"/>
                </a:tc>
                <a:tc>
                  <a:txBody>
                    <a:bodyPr/>
                    <a:lstStyle/>
                    <a:p>
                      <a:pPr lvl="0" rtl="0">
                        <a:spcBef>
                          <a:spcPts val="0"/>
                        </a:spcBef>
                        <a:buNone/>
                      </a:pPr>
                      <a:r>
                        <a:rPr lang="en-AU" sz="1000"/>
                        <a:t> </a:t>
                      </a:r>
                    </a:p>
                  </a:txBody>
                  <a:tcPr marL="68575" marR="68575" marT="91425" marB="91425"/>
                </a:tc>
              </a:tr>
              <a:tr h="285975">
                <a:tc>
                  <a:txBody>
                    <a:bodyPr/>
                    <a:lstStyle/>
                    <a:p>
                      <a:pPr lvl="0" rtl="0">
                        <a:spcBef>
                          <a:spcPts val="0"/>
                        </a:spcBef>
                        <a:buNone/>
                      </a:pPr>
                      <a:r>
                        <a:rPr lang="en-AU" sz="1000"/>
                        <a:t>41</a:t>
                      </a:r>
                    </a:p>
                  </a:txBody>
                  <a:tcPr marL="68575" marR="68575" marT="91425" marB="91425">
                    <a:lnB w="12700" cap="flat" cmpd="sng">
                      <a:solidFill>
                        <a:srgbClr val="000000"/>
                      </a:solidFill>
                      <a:prstDash val="solid"/>
                      <a:round/>
                      <a:headEnd type="none" w="med" len="med"/>
                      <a:tailEnd type="none" w="med" len="med"/>
                    </a:lnB>
                  </a:tcPr>
                </a:tc>
                <a:tc>
                  <a:txBody>
                    <a:bodyPr/>
                    <a:lstStyle/>
                    <a:p>
                      <a:pPr lvl="0" rtl="0">
                        <a:spcBef>
                          <a:spcPts val="0"/>
                        </a:spcBef>
                        <a:buNone/>
                      </a:pPr>
                      <a:r>
                        <a:rPr lang="en-AU" sz="1000" b="1" u="sng" dirty="0">
                          <a:solidFill>
                            <a:srgbClr val="FF0000"/>
                          </a:solidFill>
                        </a:rPr>
                        <a:t>Using rubrics </a:t>
                      </a:r>
                      <a:r>
                        <a:rPr lang="en-AU" sz="1000" u="sng" dirty="0">
                          <a:solidFill>
                            <a:srgbClr val="0066CC"/>
                          </a:solidFill>
                        </a:rPr>
                        <a:t>in economics (</a:t>
                      </a:r>
                      <a:r>
                        <a:rPr lang="en-AU" sz="1000" u="sng" dirty="0" err="1">
                          <a:solidFill>
                            <a:srgbClr val="0066CC"/>
                          </a:solidFill>
                        </a:rPr>
                        <a:t>McGoldrick</a:t>
                      </a:r>
                      <a:r>
                        <a:rPr lang="en-AU" sz="1000" u="sng" dirty="0">
                          <a:solidFill>
                            <a:srgbClr val="0066CC"/>
                          </a:solidFill>
                        </a:rPr>
                        <a:t>, </a:t>
                      </a:r>
                      <a:r>
                        <a:rPr lang="en-AU" sz="1000" u="sng" dirty="0" err="1">
                          <a:solidFill>
                            <a:srgbClr val="0066CC"/>
                          </a:solidFill>
                        </a:rPr>
                        <a:t>KimMarie</a:t>
                      </a:r>
                      <a:r>
                        <a:rPr lang="en-AU" sz="1000" u="sng" dirty="0">
                          <a:solidFill>
                            <a:srgbClr val="0066CC"/>
                          </a:solidFill>
                        </a:rPr>
                        <a:t>; Peterson, Brian)</a:t>
                      </a:r>
                    </a:p>
                  </a:txBody>
                  <a:tcPr marL="68575" marR="68575" marT="91425" marB="91425">
                    <a:lnB w="12700" cap="flat" cmpd="sng">
                      <a:solidFill>
                        <a:srgbClr val="000000"/>
                      </a:solidFill>
                      <a:prstDash val="solid"/>
                      <a:round/>
                      <a:headEnd type="none" w="med" len="med"/>
                      <a:tailEnd type="none" w="med" len="med"/>
                    </a:lnB>
                  </a:tcPr>
                </a:tc>
                <a:tc>
                  <a:txBody>
                    <a:bodyPr/>
                    <a:lstStyle/>
                    <a:p>
                      <a:pPr lvl="0" rtl="0">
                        <a:spcBef>
                          <a:spcPts val="0"/>
                        </a:spcBef>
                        <a:buNone/>
                      </a:pPr>
                      <a:r>
                        <a:rPr lang="en-AU" sz="1000"/>
                        <a:t>12</a:t>
                      </a:r>
                    </a:p>
                  </a:txBody>
                  <a:tcPr marL="68575" marR="68575" marT="91425" marB="91425">
                    <a:lnB w="12700" cap="flat" cmpd="sng">
                      <a:solidFill>
                        <a:srgbClr val="000000"/>
                      </a:solidFill>
                      <a:prstDash val="solid"/>
                      <a:round/>
                      <a:headEnd type="none" w="med" len="med"/>
                      <a:tailEnd type="none" w="med" len="med"/>
                    </a:lnB>
                  </a:tcPr>
                </a:tc>
                <a:tc>
                  <a:txBody>
                    <a:bodyPr/>
                    <a:lstStyle/>
                    <a:p>
                      <a:pPr lvl="0" rtl="0">
                        <a:spcBef>
                          <a:spcPts val="0"/>
                        </a:spcBef>
                        <a:buNone/>
                      </a:pPr>
                      <a:r>
                        <a:rPr lang="en-AU" sz="1000"/>
                        <a:t>08-Apr-2013</a:t>
                      </a:r>
                    </a:p>
                  </a:txBody>
                  <a:tcPr marL="68575" marR="68575" marT="91425" marB="91425">
                    <a:lnB w="12700" cap="flat" cmpd="sng">
                      <a:solidFill>
                        <a:srgbClr val="000000"/>
                      </a:solidFill>
                      <a:prstDash val="solid"/>
                      <a:round/>
                      <a:headEnd type="none" w="med" len="med"/>
                      <a:tailEnd type="none" w="med" len="med"/>
                    </a:lnB>
                  </a:tcPr>
                </a:tc>
                <a:tc>
                  <a:txBody>
                    <a:bodyPr/>
                    <a:lstStyle/>
                    <a:p>
                      <a:pPr lvl="0" rtl="0">
                        <a:spcBef>
                          <a:spcPts val="0"/>
                        </a:spcBef>
                        <a:buNone/>
                      </a:pPr>
                      <a:r>
                        <a:rPr lang="en-AU" sz="1000" dirty="0"/>
                        <a:t>Jan-2013</a:t>
                      </a:r>
                    </a:p>
                  </a:txBody>
                  <a:tcPr marL="68575" marR="68575" marT="91425" marB="91425">
                    <a:lnB w="12700" cap="flat" cmpd="sng">
                      <a:solidFill>
                        <a:srgbClr val="000000"/>
                      </a:solidFill>
                      <a:prstDash val="solid"/>
                      <a:round/>
                      <a:headEnd type="none" w="med" len="med"/>
                      <a:tailEnd type="none" w="med" len="med"/>
                    </a:lnB>
                  </a:tcPr>
                </a:tc>
              </a:tr>
            </a:tbl>
          </a:graphicData>
        </a:graphic>
      </p:graphicFrame>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3" name="Shape 14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3950" b="1" i="0" u="none" strike="noStrike" cap="none" baseline="0">
                <a:solidFill>
                  <a:schemeClr val="dk1"/>
                </a:solidFill>
                <a:latin typeface="Calibri"/>
                <a:ea typeface="Calibri"/>
                <a:cs typeface="Calibri"/>
                <a:sym typeface="Calibri"/>
              </a:rPr>
              <a:t>3. What IREE is looking for</a:t>
            </a:r>
            <a:br>
              <a:rPr lang="en-AU" sz="3950" b="1" i="0" u="none" strike="noStrike" cap="none" baseline="0">
                <a:solidFill>
                  <a:schemeClr val="dk1"/>
                </a:solidFill>
                <a:latin typeface="Calibri"/>
                <a:ea typeface="Calibri"/>
                <a:cs typeface="Calibri"/>
                <a:sym typeface="Calibri"/>
              </a:rPr>
            </a:br>
            <a:endParaRPr lang="en-AU" sz="3950" b="1" i="0" u="none" strike="noStrike" cap="none" baseline="0">
              <a:solidFill>
                <a:schemeClr val="dk1"/>
              </a:solidFill>
              <a:latin typeface="Calibri"/>
              <a:ea typeface="Calibri"/>
              <a:cs typeface="Calibri"/>
              <a:sym typeface="Calibri"/>
            </a:endParaRPr>
          </a:p>
        </p:txBody>
      </p:sp>
      <p:sp>
        <p:nvSpPr>
          <p:cNvPr id="144" name="Shape 144"/>
          <p:cNvSpPr txBox="1"/>
          <p:nvPr/>
        </p:nvSpPr>
        <p:spPr>
          <a:xfrm>
            <a:off x="630577" y="1196751"/>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4000" b="1" i="0" u="none" strike="noStrike" cap="none" baseline="0">
              <a:solidFill>
                <a:schemeClr val="dk1"/>
              </a:solidFill>
              <a:latin typeface="Calibri"/>
              <a:ea typeface="Calibri"/>
              <a:cs typeface="Calibri"/>
              <a:sym typeface="Calibri"/>
            </a:endParaRPr>
          </a:p>
        </p:txBody>
      </p:sp>
    </p:spTree>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nodeType="clickEffect">
                                  <p:stCondLst>
                                    <p:cond delay="0"/>
                                  </p:stCondLst>
                                  <p:childTnLst>
                                    <p:set>
                                      <p:cBhvr>
                                        <p:cTn id="6" dur="1" fill="hold">
                                          <p:stCondLst>
                                            <p:cond delay="0"/>
                                          </p:stCondLst>
                                        </p:cTn>
                                        <p:tgtEl>
                                          <p:spTgt spid="144"/>
                                        </p:tgtEl>
                                        <p:attrNameLst>
                                          <p:attrName>style.visibility</p:attrName>
                                        </p:attrNameLst>
                                      </p:cBhvr>
                                      <p:to>
                                        <p:strVal val="visible"/>
                                      </p:to>
                                    </p:set>
                                    <p:anim calcmode="lin" valueType="num">
                                      <p:cBhvr additive="base">
                                        <p:cTn id="7" dur="500"/>
                                        <p:tgtEl>
                                          <p:spTgt spid="144"/>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Shape 90"/>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4000" b="1" i="0" u="none" strike="noStrike" cap="none" baseline="0">
                <a:solidFill>
                  <a:schemeClr val="dk1"/>
                </a:solidFill>
                <a:latin typeface="Calibri"/>
                <a:ea typeface="Calibri"/>
                <a:cs typeface="Calibri"/>
                <a:sym typeface="Calibri"/>
              </a:rPr>
              <a:t>Aims and scope</a:t>
            </a:r>
          </a:p>
        </p:txBody>
      </p:sp>
      <p:sp>
        <p:nvSpPr>
          <p:cNvPr id="91" name="Shape 91"/>
          <p:cNvSpPr/>
          <p:nvPr/>
        </p:nvSpPr>
        <p:spPr>
          <a:xfrm>
            <a:off x="155575" y="-144463"/>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92" name="Shape 92"/>
          <p:cNvSpPr/>
          <p:nvPr/>
        </p:nvSpPr>
        <p:spPr>
          <a:xfrm>
            <a:off x="307975" y="7937"/>
            <a:ext cx="304799" cy="304801"/>
          </a:xfrm>
          <a:prstGeom prst="rect">
            <a:avLst/>
          </a:prstGeom>
          <a:noFill/>
          <a:ln>
            <a:noFill/>
          </a:ln>
        </p:spPr>
        <p:txBody>
          <a:bodyPr lIns="91425" tIns="45700" rIns="91425" bIns="45700" anchor="t" anchorCtr="0">
            <a:noAutofit/>
          </a:bodyPr>
          <a:lstStyle/>
          <a:p>
            <a:pPr marL="0" marR="0" lvl="0" indent="0" algn="l" rtl="0">
              <a:spcBef>
                <a:spcPts val="0"/>
              </a:spcBef>
              <a:buNone/>
            </a:pPr>
            <a:endParaRPr sz="1800" b="0" i="0" u="none" strike="noStrike" cap="none" baseline="0">
              <a:solidFill>
                <a:schemeClr val="dk1"/>
              </a:solidFill>
              <a:latin typeface="Calibri"/>
              <a:ea typeface="Calibri"/>
              <a:cs typeface="Calibri"/>
              <a:sym typeface="Calibri"/>
            </a:endParaRPr>
          </a:p>
        </p:txBody>
      </p:sp>
      <p:sp>
        <p:nvSpPr>
          <p:cNvPr id="93" name="Shape 93"/>
          <p:cNvSpPr txBox="1"/>
          <p:nvPr/>
        </p:nvSpPr>
        <p:spPr>
          <a:xfrm>
            <a:off x="449233" y="2132856"/>
            <a:ext cx="8229600" cy="4525963"/>
          </a:xfrm>
          <a:prstGeom prst="rect">
            <a:avLst/>
          </a:prstGeom>
          <a:noFill/>
          <a:ln>
            <a:noFill/>
          </a:ln>
        </p:spPr>
        <p:txBody>
          <a:bodyPr lIns="91425" tIns="45700" rIns="91425" bIns="45700" anchor="t" anchorCtr="0">
            <a:noAutofit/>
          </a:bodyPr>
          <a:lstStyle/>
          <a:p>
            <a:pPr marL="342900" marR="0" lvl="0" indent="-342900" algn="l" rtl="0">
              <a:lnSpc>
                <a:spcPct val="90000"/>
              </a:lnSpc>
              <a:spcBef>
                <a:spcPts val="0"/>
              </a:spcBef>
              <a:buClr>
                <a:schemeClr val="dk1"/>
              </a:buClr>
              <a:buSzPct val="25000"/>
              <a:buFont typeface="Arial"/>
              <a:buNone/>
            </a:pPr>
            <a:r>
              <a:rPr lang="en-AU" sz="2950" b="0" i="0" u="none" strike="noStrike" cap="none" baseline="0" dirty="0">
                <a:solidFill>
                  <a:schemeClr val="dk1"/>
                </a:solidFill>
                <a:latin typeface="Calibri"/>
                <a:ea typeface="Calibri"/>
                <a:cs typeface="Calibri"/>
                <a:sym typeface="Calibri"/>
              </a:rPr>
              <a:t>The</a:t>
            </a:r>
            <a:r>
              <a:rPr lang="en-AU" sz="2950" b="0" i="1" u="none" strike="noStrike" cap="none" baseline="0" dirty="0">
                <a:solidFill>
                  <a:schemeClr val="dk1"/>
                </a:solidFill>
                <a:latin typeface="Calibri"/>
                <a:ea typeface="Calibri"/>
                <a:cs typeface="Calibri"/>
                <a:sym typeface="Calibri"/>
              </a:rPr>
              <a:t> International Review of Economics Education</a:t>
            </a:r>
            <a:r>
              <a:rPr lang="en-AU" sz="2950" b="0" i="0" u="none" strike="noStrike" cap="none" baseline="0" dirty="0">
                <a:solidFill>
                  <a:schemeClr val="dk1"/>
                </a:solidFill>
                <a:latin typeface="Calibri"/>
                <a:ea typeface="Calibri"/>
                <a:cs typeface="Calibri"/>
                <a:sym typeface="Calibri"/>
              </a:rPr>
              <a:t> is dedicated to enhancing learning and teaching in the higher education economics community. It provides a forum for high quality research in the areas of </a:t>
            </a:r>
            <a:r>
              <a:rPr lang="en-AU" sz="2950" b="1" i="0" u="none" strike="noStrike" cap="none" baseline="0" dirty="0">
                <a:solidFill>
                  <a:srgbClr val="FF0000"/>
                </a:solidFill>
                <a:latin typeface="Calibri"/>
                <a:ea typeface="Calibri"/>
                <a:cs typeface="Calibri"/>
                <a:sym typeface="Calibri"/>
              </a:rPr>
              <a:t>curriculum design, pedagogy, assessment, teaching and learning innovation</a:t>
            </a:r>
            <a:r>
              <a:rPr lang="en-AU" sz="2950" b="0" i="0" u="none" strike="noStrike" cap="none" baseline="0" dirty="0">
                <a:solidFill>
                  <a:schemeClr val="dk1"/>
                </a:solidFill>
                <a:latin typeface="Calibri"/>
                <a:ea typeface="Calibri"/>
                <a:cs typeface="Calibri"/>
                <a:sym typeface="Calibri"/>
              </a:rPr>
              <a:t>. The journal seeks to promote critical dialogue on </a:t>
            </a:r>
            <a:r>
              <a:rPr lang="en-AU" sz="2950" b="1" i="0" u="none" strike="noStrike" cap="none" baseline="0" dirty="0">
                <a:solidFill>
                  <a:srgbClr val="FF0000"/>
                </a:solidFill>
                <a:latin typeface="Calibri"/>
                <a:ea typeface="Calibri"/>
                <a:cs typeface="Calibri"/>
                <a:sym typeface="Calibri"/>
              </a:rPr>
              <a:t>educational theory and practice in economics </a:t>
            </a:r>
            <a:r>
              <a:rPr lang="en-AU" sz="2950" b="0" i="0" u="none" strike="noStrike" cap="none" baseline="0" dirty="0">
                <a:solidFill>
                  <a:schemeClr val="dk1"/>
                </a:solidFill>
                <a:latin typeface="Calibri"/>
                <a:ea typeface="Calibri"/>
                <a:cs typeface="Calibri"/>
                <a:sym typeface="Calibri"/>
              </a:rPr>
              <a:t>and to demonstrate the relevance of research to good professional practice.</a:t>
            </a:r>
          </a:p>
          <a:p>
            <a:pPr marL="342900" marR="0" lvl="0" indent="-342900" algn="l" rtl="0">
              <a:lnSpc>
                <a:spcPct val="90000"/>
              </a:lnSpc>
              <a:spcBef>
                <a:spcPts val="592"/>
              </a:spcBef>
              <a:buClr>
                <a:schemeClr val="dk1"/>
              </a:buClr>
              <a:buFont typeface="Arial"/>
              <a:buNone/>
            </a:pPr>
            <a:endParaRPr sz="2950" b="0" i="0" u="none" strike="noStrike" cap="none" baseline="0" dirty="0">
              <a:solidFill>
                <a:schemeClr val="dk1"/>
              </a:solidFill>
              <a:latin typeface="Calibri"/>
              <a:ea typeface="Calibri"/>
              <a:cs typeface="Calibri"/>
              <a:sym typeface="Calibri"/>
            </a:endParaRPr>
          </a:p>
        </p:txBody>
      </p:sp>
      <p:sp>
        <p:nvSpPr>
          <p:cNvPr id="94" name="Shape 94"/>
          <p:cNvSpPr txBox="1"/>
          <p:nvPr/>
        </p:nvSpPr>
        <p:spPr>
          <a:xfrm>
            <a:off x="0" y="1412775"/>
            <a:ext cx="9036495" cy="646331"/>
          </a:xfrm>
          <a:prstGeom prst="rect">
            <a:avLst/>
          </a:prstGeom>
          <a:noFill/>
          <a:ln>
            <a:noFill/>
          </a:ln>
        </p:spPr>
        <p:txBody>
          <a:bodyPr lIns="91425" tIns="45700" rIns="91425" bIns="45700" anchor="t" anchorCtr="0">
            <a:noAutofit/>
          </a:bodyPr>
          <a:lstStyle/>
          <a:p>
            <a:pPr marL="0" marR="0" lvl="0" indent="0" algn="l" rtl="0">
              <a:spcBef>
                <a:spcPts val="0"/>
              </a:spcBef>
              <a:buSzPct val="25000"/>
              <a:buNone/>
            </a:pPr>
            <a:r>
              <a:rPr lang="en-AU" sz="1800" b="0" i="0" u="sng" strike="noStrike" cap="none" baseline="0">
                <a:solidFill>
                  <a:schemeClr val="hlink"/>
                </a:solidFill>
                <a:latin typeface="Calibri"/>
                <a:ea typeface="Calibri"/>
                <a:cs typeface="Calibri"/>
                <a:sym typeface="Calibri"/>
                <a:hlinkClick r:id="rId3"/>
              </a:rPr>
              <a:t>http://www.journals.elsevier.com/international-review-of-economics-education/most-downloaded-articles/</a:t>
            </a:r>
          </a:p>
        </p:txBody>
      </p:sp>
    </p:spTree>
    <p:extLst>
      <p:ext uri="{BB962C8B-B14F-4D97-AF65-F5344CB8AC3E}">
        <p14:creationId xmlns:p14="http://schemas.microsoft.com/office/powerpoint/2010/main" val="4064115211"/>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8" fill="hold" nodeType="withEffect">
                                  <p:stCondLst>
                                    <p:cond delay="0"/>
                                  </p:stCondLst>
                                  <p:childTnLst>
                                    <p:set>
                                      <p:cBhvr>
                                        <p:cTn id="6" dur="1" fill="hold">
                                          <p:stCondLst>
                                            <p:cond delay="0"/>
                                          </p:stCondLst>
                                        </p:cTn>
                                        <p:tgtEl>
                                          <p:spTgt spid="90"/>
                                        </p:tgtEl>
                                        <p:attrNameLst>
                                          <p:attrName>style.visibility</p:attrName>
                                        </p:attrNameLst>
                                      </p:cBhvr>
                                      <p:to>
                                        <p:strVal val="visible"/>
                                      </p:to>
                                    </p:set>
                                    <p:anim calcmode="lin" valueType="num">
                                      <p:cBhvr additive="base">
                                        <p:cTn id="7" dur="500"/>
                                        <p:tgtEl>
                                          <p:spTgt spid="90"/>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41"/>
        <p:cNvGrpSpPr/>
        <p:nvPr/>
      </p:nvGrpSpPr>
      <p:grpSpPr>
        <a:xfrm>
          <a:off x="0" y="0"/>
          <a:ext cx="0" cy="0"/>
          <a:chOff x="0" y="0"/>
          <a:chExt cx="0" cy="0"/>
        </a:xfrm>
      </p:grpSpPr>
      <p:sp>
        <p:nvSpPr>
          <p:cNvPr id="142" name="Shape 142"/>
          <p:cNvSpPr txBox="1">
            <a:spLocks noGrp="1"/>
          </p:cNvSpPr>
          <p:nvPr>
            <p:ph type="body" idx="1"/>
          </p:nvPr>
        </p:nvSpPr>
        <p:spPr>
          <a:xfrm>
            <a:off x="0" y="1125537"/>
            <a:ext cx="9251950" cy="5400675"/>
          </a:xfrm>
          <a:prstGeom prst="rect">
            <a:avLst/>
          </a:prstGeom>
          <a:noFill/>
          <a:ln>
            <a:noFill/>
          </a:ln>
        </p:spPr>
        <p:txBody>
          <a:bodyPr lIns="91425" tIns="45700" rIns="91425" bIns="45700" anchor="t" anchorCtr="0">
            <a:noAutofit/>
          </a:bodyPr>
          <a:lstStyle/>
          <a:p>
            <a:pPr marL="0" marR="0" lvl="0" indent="0" algn="l" rtl="0">
              <a:lnSpc>
                <a:spcPct val="140000"/>
              </a:lnSpc>
              <a:spcBef>
                <a:spcPts val="0"/>
              </a:spcBef>
              <a:buClr>
                <a:schemeClr val="dk1"/>
              </a:buClr>
              <a:buSzPct val="25000"/>
              <a:buFont typeface="Arial"/>
              <a:buNone/>
            </a:pPr>
            <a:r>
              <a:rPr lang="en-AU" sz="2950" b="1" i="0" u="none" strike="noStrike" cap="none" baseline="0" dirty="0">
                <a:solidFill>
                  <a:schemeClr val="dk1"/>
                </a:solidFill>
                <a:latin typeface="Calibri"/>
                <a:ea typeface="Calibri"/>
                <a:cs typeface="Calibri"/>
                <a:sym typeface="Calibri"/>
              </a:rPr>
              <a:t>TOPICS</a:t>
            </a:r>
          </a:p>
          <a:p>
            <a:pPr marL="342900" marR="0" lvl="0" indent="-342900" algn="l" rtl="0">
              <a:lnSpc>
                <a:spcPct val="140000"/>
              </a:lnSpc>
              <a:spcBef>
                <a:spcPts val="520"/>
              </a:spcBef>
              <a:buClr>
                <a:schemeClr val="dk1"/>
              </a:buClr>
              <a:buSzPct val="100000"/>
              <a:buFont typeface="Arial"/>
              <a:buChar char="•"/>
            </a:pPr>
            <a:r>
              <a:rPr lang="en-AU" sz="2600" b="0" i="0" u="none" strike="noStrike" cap="none" baseline="0" dirty="0">
                <a:solidFill>
                  <a:schemeClr val="dk1"/>
                </a:solidFill>
                <a:latin typeface="Calibri"/>
                <a:ea typeface="Calibri"/>
                <a:cs typeface="Calibri"/>
                <a:sym typeface="Calibri"/>
              </a:rPr>
              <a:t>How can we improve learning? </a:t>
            </a:r>
          </a:p>
          <a:p>
            <a:pPr marL="342900" marR="0" lvl="0" indent="-342900" algn="l" rtl="0">
              <a:lnSpc>
                <a:spcPct val="140000"/>
              </a:lnSpc>
              <a:spcBef>
                <a:spcPts val="520"/>
              </a:spcBef>
              <a:buClr>
                <a:schemeClr val="dk1"/>
              </a:buClr>
              <a:buSzPct val="100000"/>
              <a:buFont typeface="Arial"/>
              <a:buChar char="•"/>
            </a:pPr>
            <a:r>
              <a:rPr lang="en-AU" sz="2600" b="0" i="0" u="none" strike="noStrike" cap="none" baseline="0" dirty="0">
                <a:solidFill>
                  <a:schemeClr val="dk1"/>
                </a:solidFill>
                <a:latin typeface="Calibri"/>
                <a:ea typeface="Calibri"/>
                <a:cs typeface="Calibri"/>
                <a:sym typeface="Calibri"/>
              </a:rPr>
              <a:t>What economics should be taught? </a:t>
            </a:r>
          </a:p>
          <a:p>
            <a:pPr marL="342900" marR="0" lvl="0" indent="-342900" algn="l" rtl="0">
              <a:lnSpc>
                <a:spcPct val="140000"/>
              </a:lnSpc>
              <a:spcBef>
                <a:spcPts val="520"/>
              </a:spcBef>
              <a:buClr>
                <a:schemeClr val="dk1"/>
              </a:buClr>
              <a:buSzPct val="100000"/>
              <a:buFont typeface="Arial"/>
              <a:buChar char="•"/>
            </a:pPr>
            <a:r>
              <a:rPr lang="en-AU" sz="2600" b="0" i="0" u="none" strike="noStrike" cap="none" baseline="0" dirty="0">
                <a:solidFill>
                  <a:schemeClr val="dk1"/>
                </a:solidFill>
                <a:latin typeface="Calibri"/>
                <a:ea typeface="Calibri"/>
                <a:cs typeface="Calibri"/>
                <a:sym typeface="Calibri"/>
              </a:rPr>
              <a:t>Constraints in improving economics teaching and learning? </a:t>
            </a:r>
          </a:p>
          <a:p>
            <a:pPr marL="342900" marR="0" lvl="0" indent="-342900" algn="l" rtl="0">
              <a:lnSpc>
                <a:spcPct val="140000"/>
              </a:lnSpc>
              <a:spcBef>
                <a:spcPts val="520"/>
              </a:spcBef>
              <a:buClr>
                <a:schemeClr val="dk1"/>
              </a:buClr>
              <a:buSzPct val="100000"/>
              <a:buFont typeface="Arial"/>
              <a:buChar char="•"/>
            </a:pPr>
            <a:r>
              <a:rPr lang="en-AU" sz="2600" b="0" i="0" u="none" strike="noStrike" cap="none" baseline="0" dirty="0">
                <a:solidFill>
                  <a:schemeClr val="dk1"/>
                </a:solidFill>
                <a:latin typeface="Calibri"/>
                <a:ea typeface="Calibri"/>
                <a:cs typeface="Calibri"/>
                <a:sym typeface="Calibri"/>
              </a:rPr>
              <a:t>How can improve assessment of learning? </a:t>
            </a:r>
          </a:p>
          <a:p>
            <a:pPr marL="342900" marR="0" lvl="0" indent="-342900" algn="l" rtl="0">
              <a:lnSpc>
                <a:spcPct val="140000"/>
              </a:lnSpc>
              <a:spcBef>
                <a:spcPts val="520"/>
              </a:spcBef>
              <a:buClr>
                <a:schemeClr val="dk1"/>
              </a:buClr>
              <a:buSzPct val="100000"/>
              <a:buFont typeface="Arial"/>
              <a:buChar char="•"/>
            </a:pPr>
            <a:r>
              <a:rPr lang="en-AU" sz="2600" b="0" i="0" u="none" strike="noStrike" cap="none" baseline="0" dirty="0">
                <a:solidFill>
                  <a:schemeClr val="dk1"/>
                </a:solidFill>
                <a:latin typeface="Calibri"/>
                <a:ea typeface="Calibri"/>
                <a:cs typeface="Calibri"/>
                <a:sym typeface="Calibri"/>
              </a:rPr>
              <a:t>What can we learn from other countries? </a:t>
            </a:r>
          </a:p>
          <a:p>
            <a:pPr marL="342900" marR="0" lvl="0" indent="-342900" algn="l" rtl="0">
              <a:lnSpc>
                <a:spcPct val="140000"/>
              </a:lnSpc>
              <a:spcBef>
                <a:spcPts val="520"/>
              </a:spcBef>
              <a:buClr>
                <a:schemeClr val="dk1"/>
              </a:buClr>
              <a:buSzPct val="100000"/>
              <a:buFont typeface="Arial"/>
              <a:buChar char="•"/>
            </a:pPr>
            <a:r>
              <a:rPr lang="en-AU" sz="2600" b="0" i="0" u="none" strike="noStrike" cap="none" baseline="0" dirty="0">
                <a:solidFill>
                  <a:schemeClr val="dk1"/>
                </a:solidFill>
                <a:latin typeface="Calibri"/>
                <a:ea typeface="Calibri"/>
                <a:cs typeface="Calibri"/>
                <a:sym typeface="Calibri"/>
              </a:rPr>
              <a:t>How can we make better use of electronic learning technologies?  </a:t>
            </a:r>
          </a:p>
          <a:p>
            <a:pPr marL="1600200" marR="0" lvl="3" indent="-111125" algn="l" rtl="0">
              <a:lnSpc>
                <a:spcPct val="190000"/>
              </a:lnSpc>
              <a:spcBef>
                <a:spcPts val="370"/>
              </a:spcBef>
              <a:buClr>
                <a:schemeClr val="dk1"/>
              </a:buClr>
              <a:buFont typeface="Arial"/>
              <a:buNone/>
            </a:pPr>
            <a:endParaRPr sz="1850" b="0" i="0" u="none" strike="noStrike" cap="none" baseline="0" dirty="0">
              <a:solidFill>
                <a:schemeClr val="dk1"/>
              </a:solidFill>
              <a:latin typeface="Calibri"/>
              <a:ea typeface="Calibri"/>
              <a:cs typeface="Calibri"/>
              <a:sym typeface="Calibri"/>
            </a:endParaRPr>
          </a:p>
          <a:p>
            <a:pPr marL="1600200" marR="0" lvl="3" indent="-111125" algn="l" rtl="0">
              <a:lnSpc>
                <a:spcPct val="190000"/>
              </a:lnSpc>
              <a:spcBef>
                <a:spcPts val="370"/>
              </a:spcBef>
              <a:buClr>
                <a:schemeClr val="dk1"/>
              </a:buClr>
              <a:buFont typeface="Arial"/>
              <a:buNone/>
            </a:pPr>
            <a:endParaRPr sz="1850" b="0" i="0" u="none" strike="noStrike" cap="none" baseline="0" dirty="0">
              <a:solidFill>
                <a:schemeClr val="dk1"/>
              </a:solidFill>
              <a:latin typeface="Calibri"/>
              <a:ea typeface="Calibri"/>
              <a:cs typeface="Calibri"/>
              <a:sym typeface="Calibri"/>
            </a:endParaRPr>
          </a:p>
        </p:txBody>
      </p:sp>
      <p:sp>
        <p:nvSpPr>
          <p:cNvPr id="143" name="Shape 143"/>
          <p:cNvSpPr txBox="1">
            <a:spLocks noGrp="1"/>
          </p:cNvSpPr>
          <p:nvPr>
            <p:ph type="title"/>
          </p:nvPr>
        </p:nvSpPr>
        <p:spPr>
          <a:xfrm>
            <a:off x="457200" y="274637"/>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SzPct val="25000"/>
              <a:buFont typeface="Calibri"/>
              <a:buNone/>
            </a:pPr>
            <a:r>
              <a:rPr lang="en-AU" sz="3950" b="1" i="0" u="none" strike="noStrike" cap="none" baseline="0" dirty="0">
                <a:solidFill>
                  <a:schemeClr val="dk1"/>
                </a:solidFill>
                <a:latin typeface="Calibri"/>
                <a:ea typeface="Calibri"/>
                <a:cs typeface="Calibri"/>
                <a:sym typeface="Calibri"/>
              </a:rPr>
              <a:t>3. What IREE is looking for</a:t>
            </a:r>
            <a:br>
              <a:rPr lang="en-AU" sz="3950" b="1" i="0" u="none" strike="noStrike" cap="none" baseline="0" dirty="0">
                <a:solidFill>
                  <a:schemeClr val="dk1"/>
                </a:solidFill>
                <a:latin typeface="Calibri"/>
                <a:ea typeface="Calibri"/>
                <a:cs typeface="Calibri"/>
                <a:sym typeface="Calibri"/>
              </a:rPr>
            </a:br>
            <a:endParaRPr lang="en-AU" sz="3950" b="1" i="0" u="none" strike="noStrike" cap="none" baseline="0" dirty="0">
              <a:solidFill>
                <a:schemeClr val="dk1"/>
              </a:solidFill>
              <a:latin typeface="Calibri"/>
              <a:ea typeface="Calibri"/>
              <a:cs typeface="Calibri"/>
              <a:sym typeface="Calibri"/>
            </a:endParaRPr>
          </a:p>
        </p:txBody>
      </p:sp>
      <p:sp>
        <p:nvSpPr>
          <p:cNvPr id="144" name="Shape 144"/>
          <p:cNvSpPr txBox="1"/>
          <p:nvPr/>
        </p:nvSpPr>
        <p:spPr>
          <a:xfrm>
            <a:off x="630577" y="1196751"/>
            <a:ext cx="8229600" cy="1143000"/>
          </a:xfrm>
          <a:prstGeom prst="rect">
            <a:avLst/>
          </a:prstGeom>
          <a:noFill/>
          <a:ln>
            <a:noFill/>
          </a:ln>
        </p:spPr>
        <p:txBody>
          <a:bodyPr lIns="91425" tIns="45700" rIns="91425" bIns="45700" anchor="ctr" anchorCtr="0">
            <a:noAutofit/>
          </a:bodyPr>
          <a:lstStyle/>
          <a:p>
            <a:pPr marL="0" marR="0" lvl="0" indent="0" algn="ctr" rtl="0">
              <a:spcBef>
                <a:spcPts val="0"/>
              </a:spcBef>
              <a:buClr>
                <a:schemeClr val="dk1"/>
              </a:buClr>
              <a:buFont typeface="Calibri"/>
              <a:buNone/>
            </a:pPr>
            <a:endParaRPr sz="4000" b="1" i="0" u="none" strike="noStrike" cap="none" baseline="0">
              <a:solidFill>
                <a:schemeClr val="dk1"/>
              </a:solidFill>
              <a:latin typeface="Calibri"/>
              <a:ea typeface="Calibri"/>
              <a:cs typeface="Calibri"/>
              <a:sym typeface="Calibri"/>
            </a:endParaRPr>
          </a:p>
        </p:txBody>
      </p:sp>
    </p:spTree>
    <p:extLst>
      <p:ext uri="{BB962C8B-B14F-4D97-AF65-F5344CB8AC3E}">
        <p14:creationId xmlns:p14="http://schemas.microsoft.com/office/powerpoint/2010/main" val="4229730104"/>
      </p:ext>
    </p:extLst>
  </p:cSld>
  <p:clrMapOvr>
    <a:masterClrMapping/>
  </p:clrMapOvr>
  <p:transition spd="slow">
    <p:cu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42">
                                            <p:txEl>
                                              <p:pRg st="0" end="0"/>
                                            </p:txEl>
                                          </p:spTgt>
                                        </p:tgtEl>
                                        <p:attrNameLst>
                                          <p:attrName>style.visibility</p:attrName>
                                        </p:attrNameLst>
                                      </p:cBhvr>
                                      <p:to>
                                        <p:strVal val="visible"/>
                                      </p:to>
                                    </p:set>
                                    <p:animEffect transition="in" filter="fade">
                                      <p:cBhvr>
                                        <p:cTn id="7" dur="500"/>
                                        <p:tgtEl>
                                          <p:spTgt spid="14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142">
                                            <p:txEl>
                                              <p:pRg st="1" end="1"/>
                                            </p:txEl>
                                          </p:spTgt>
                                        </p:tgtEl>
                                        <p:attrNameLst>
                                          <p:attrName>style.visibility</p:attrName>
                                        </p:attrNameLst>
                                      </p:cBhvr>
                                      <p:to>
                                        <p:strVal val="visible"/>
                                      </p:to>
                                    </p:set>
                                    <p:animEffect transition="in" filter="fade">
                                      <p:cBhvr>
                                        <p:cTn id="12" dur="500"/>
                                        <p:tgtEl>
                                          <p:spTgt spid="142">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42">
                                            <p:txEl>
                                              <p:pRg st="2" end="2"/>
                                            </p:txEl>
                                          </p:spTgt>
                                        </p:tgtEl>
                                        <p:attrNameLst>
                                          <p:attrName>style.visibility</p:attrName>
                                        </p:attrNameLst>
                                      </p:cBhvr>
                                      <p:to>
                                        <p:strVal val="visible"/>
                                      </p:to>
                                    </p:set>
                                    <p:animEffect transition="in" filter="fade">
                                      <p:cBhvr>
                                        <p:cTn id="17" dur="500"/>
                                        <p:tgtEl>
                                          <p:spTgt spid="142">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42">
                                            <p:txEl>
                                              <p:pRg st="3" end="3"/>
                                            </p:txEl>
                                          </p:spTgt>
                                        </p:tgtEl>
                                        <p:attrNameLst>
                                          <p:attrName>style.visibility</p:attrName>
                                        </p:attrNameLst>
                                      </p:cBhvr>
                                      <p:to>
                                        <p:strVal val="visible"/>
                                      </p:to>
                                    </p:set>
                                    <p:animEffect transition="in" filter="fade">
                                      <p:cBhvr>
                                        <p:cTn id="22" dur="500"/>
                                        <p:tgtEl>
                                          <p:spTgt spid="142">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142">
                                            <p:txEl>
                                              <p:pRg st="4" end="4"/>
                                            </p:txEl>
                                          </p:spTgt>
                                        </p:tgtEl>
                                        <p:attrNameLst>
                                          <p:attrName>style.visibility</p:attrName>
                                        </p:attrNameLst>
                                      </p:cBhvr>
                                      <p:to>
                                        <p:strVal val="visible"/>
                                      </p:to>
                                    </p:set>
                                    <p:animEffect transition="in" filter="fade">
                                      <p:cBhvr>
                                        <p:cTn id="27" dur="500"/>
                                        <p:tgtEl>
                                          <p:spTgt spid="142">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42">
                                            <p:txEl>
                                              <p:pRg st="5" end="5"/>
                                            </p:txEl>
                                          </p:spTgt>
                                        </p:tgtEl>
                                        <p:attrNameLst>
                                          <p:attrName>style.visibility</p:attrName>
                                        </p:attrNameLst>
                                      </p:cBhvr>
                                      <p:to>
                                        <p:strVal val="visible"/>
                                      </p:to>
                                    </p:set>
                                    <p:animEffect transition="in" filter="fade">
                                      <p:cBhvr>
                                        <p:cTn id="32" dur="500"/>
                                        <p:tgtEl>
                                          <p:spTgt spid="142">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2">
                                            <p:txEl>
                                              <p:pRg st="6" end="6"/>
                                            </p:txEl>
                                          </p:spTgt>
                                        </p:tgtEl>
                                        <p:attrNameLst>
                                          <p:attrName>style.visibility</p:attrName>
                                        </p:attrNameLst>
                                      </p:cBhvr>
                                      <p:to>
                                        <p:strVal val="visible"/>
                                      </p:to>
                                    </p:set>
                                    <p:animEffect transition="in" filter="fade">
                                      <p:cBhvr>
                                        <p:cTn id="37" dur="500"/>
                                        <p:tgtEl>
                                          <p:spTgt spid="142">
                                            <p:txEl>
                                              <p:pRg st="6" end="6"/>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142">
                                            <p:txEl>
                                              <p:pRg st="7" end="7"/>
                                            </p:txEl>
                                          </p:spTgt>
                                        </p:tgtEl>
                                        <p:attrNameLst>
                                          <p:attrName>style.visibility</p:attrName>
                                        </p:attrNameLst>
                                      </p:cBhvr>
                                      <p:to>
                                        <p:strVal val="visible"/>
                                      </p:to>
                                    </p:set>
                                    <p:animEffect transition="in" filter="fade">
                                      <p:cBhvr>
                                        <p:cTn id="42" dur="500"/>
                                        <p:tgtEl>
                                          <p:spTgt spid="142">
                                            <p:txEl>
                                              <p:pRg st="7" end="7"/>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42">
                                            <p:txEl>
                                              <p:pRg st="8" end="8"/>
                                            </p:txEl>
                                          </p:spTgt>
                                        </p:tgtEl>
                                        <p:attrNameLst>
                                          <p:attrName>style.visibility</p:attrName>
                                        </p:attrNameLst>
                                      </p:cBhvr>
                                      <p:to>
                                        <p:strVal val="visible"/>
                                      </p:to>
                                    </p:set>
                                    <p:animEffect transition="in" filter="fade">
                                      <p:cBhvr>
                                        <p:cTn id="47" dur="500"/>
                                        <p:tgtEl>
                                          <p:spTgt spid="142">
                                            <p:txEl>
                                              <p:pRg st="8" end="8"/>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 presetClass="entr" presetSubtype="8" fill="hold" nodeType="clickEffect">
                                  <p:stCondLst>
                                    <p:cond delay="0"/>
                                  </p:stCondLst>
                                  <p:childTnLst>
                                    <p:set>
                                      <p:cBhvr>
                                        <p:cTn id="51" dur="1" fill="hold">
                                          <p:stCondLst>
                                            <p:cond delay="0"/>
                                          </p:stCondLst>
                                        </p:cTn>
                                        <p:tgtEl>
                                          <p:spTgt spid="144"/>
                                        </p:tgtEl>
                                        <p:attrNameLst>
                                          <p:attrName>style.visibility</p:attrName>
                                        </p:attrNameLst>
                                      </p:cBhvr>
                                      <p:to>
                                        <p:strVal val="visible"/>
                                      </p:to>
                                    </p:set>
                                    <p:anim calcmode="lin" valueType="num">
                                      <p:cBhvr additive="base">
                                        <p:cTn id="52" dur="500"/>
                                        <p:tgtEl>
                                          <p:spTgt spid="144"/>
                                        </p:tgtEl>
                                        <p:attrNameLst>
                                          <p:attrName>ppt_x</p:attrName>
                                        </p:attrNameLst>
                                      </p:cBhvr>
                                      <p:tavLst>
                                        <p:tav tm="0">
                                          <p:val>
                                            <p:strVal val="#ppt_x-1"/>
                                          </p:val>
                                        </p:tav>
                                        <p:tav tm="100000">
                                          <p:val>
                                            <p:strVal val="#ppt_x"/>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a:dk1>
        <a:srgbClr val="000000"/>
      </a:dk1>
      <a:lt1>
        <a:srgbClr val="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1155</TotalTime>
  <Words>1936</Words>
  <Application>Microsoft Office PowerPoint</Application>
  <PresentationFormat>On-screen Show (4:3)</PresentationFormat>
  <Paragraphs>265</Paragraphs>
  <Slides>19</Slides>
  <Notes>18</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19</vt:i4>
      </vt:variant>
    </vt:vector>
  </HeadingPairs>
  <TitlesOfParts>
    <vt:vector size="22" baseType="lpstr">
      <vt:lpstr>Arial</vt:lpstr>
      <vt:lpstr>Calibri</vt:lpstr>
      <vt:lpstr>Office Theme</vt:lpstr>
      <vt:lpstr>Publishing in the International Review of Economics Education</vt:lpstr>
      <vt:lpstr>Production details</vt:lpstr>
      <vt:lpstr>Production developments</vt:lpstr>
      <vt:lpstr>2. Current themes and directions in economics education</vt:lpstr>
      <vt:lpstr>Downloads - most popular, Q1 2015</vt:lpstr>
      <vt:lpstr>PowerPoint Presentation</vt:lpstr>
      <vt:lpstr>3. What IREE is looking for </vt:lpstr>
      <vt:lpstr>Aims and scope</vt:lpstr>
      <vt:lpstr>3. What IREE is looking for </vt:lpstr>
      <vt:lpstr>General tips</vt:lpstr>
      <vt:lpstr>4. Fatal flaws in articles</vt:lpstr>
      <vt:lpstr>5. Econometric methods in economics education</vt:lpstr>
      <vt:lpstr>6. ICT in economics education</vt:lpstr>
      <vt:lpstr>Recent articles IREE </vt:lpstr>
      <vt:lpstr>Recent Articles - IREE </vt:lpstr>
      <vt:lpstr>CHEER Archives - part 1</vt:lpstr>
      <vt:lpstr>CHEER Archives - part 2</vt:lpstr>
      <vt:lpstr>PowerPoint Presentation</vt:lpstr>
      <vt:lpstr>Hope to see you published in IREE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Publishing in the International Review of Economics Education</dc:title>
  <dc:creator>Ross Guest</dc:creator>
  <cp:lastModifiedBy>Conference Account No. 10933</cp:lastModifiedBy>
  <cp:revision>11</cp:revision>
  <dcterms:modified xsi:type="dcterms:W3CDTF">2015-09-10T12:39:05Z</dcterms:modified>
</cp:coreProperties>
</file>