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61" r:id="rId5"/>
    <p:sldId id="262" r:id="rId6"/>
    <p:sldId id="263" r:id="rId7"/>
    <p:sldId id="260"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071" autoAdjust="0"/>
  </p:normalViewPr>
  <p:slideViewPr>
    <p:cSldViewPr>
      <p:cViewPr>
        <p:scale>
          <a:sx n="100" d="100"/>
          <a:sy n="100" d="100"/>
        </p:scale>
        <p:origin x="-1308" y="-17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p:scale>
          <a:sx n="70" d="100"/>
          <a:sy n="70" d="100"/>
        </p:scale>
        <p:origin x="-1266" y="-44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embeddings/oleObject1.bin"/></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Isoquants by eventual exam mark</a:t>
            </a:r>
          </a:p>
        </c:rich>
      </c:tx>
      <c:layout/>
      <c:overlay val="0"/>
    </c:title>
    <c:autoTitleDeleted val="0"/>
    <c:plotArea>
      <c:layout/>
      <c:lineChart>
        <c:grouping val="standard"/>
        <c:varyColors val="0"/>
        <c:ser>
          <c:idx val="9"/>
          <c:order val="0"/>
          <c:tx>
            <c:strRef>
              <c:f>Data!$K$1</c:f>
              <c:strCache>
                <c:ptCount val="1"/>
                <c:pt idx="0">
                  <c:v>TSC_1ASL1</c:v>
                </c:pt>
              </c:strCache>
            </c:strRef>
          </c:tx>
          <c:spPr>
            <a:ln w="50800"/>
          </c:spPr>
          <c:marker>
            <c:symbol val="none"/>
          </c:marker>
          <c:val>
            <c:numRef>
              <c:f>Data!$K$2:$K$11</c:f>
              <c:numCache>
                <c:formatCode>General</c:formatCode>
                <c:ptCount val="10"/>
                <c:pt idx="0">
                  <c:v>2.0305760423151602</c:v>
                </c:pt>
                <c:pt idx="1">
                  <c:v>1.6395195275994374</c:v>
                </c:pt>
                <c:pt idx="2">
                  <c:v>1.4466784726873214</c:v>
                </c:pt>
                <c:pt idx="3">
                  <c:v>1.3237742519187514</c:v>
                </c:pt>
                <c:pt idx="4">
                  <c:v>1.2356798133933378</c:v>
                </c:pt>
                <c:pt idx="5">
                  <c:v>1.1680713042513435</c:v>
                </c:pt>
                <c:pt idx="6">
                  <c:v>1.113803315712848</c:v>
                </c:pt>
                <c:pt idx="7">
                  <c:v>1.0688364734568641</c:v>
                </c:pt>
                <c:pt idx="8">
                  <c:v>1.0306822102316975</c:v>
                </c:pt>
                <c:pt idx="9">
                  <c:v>0.99770761680461673</c:v>
                </c:pt>
              </c:numCache>
            </c:numRef>
          </c:val>
          <c:smooth val="0"/>
        </c:ser>
        <c:ser>
          <c:idx val="10"/>
          <c:order val="1"/>
          <c:tx>
            <c:strRef>
              <c:f>Data!$L$1</c:f>
              <c:strCache>
                <c:ptCount val="1"/>
                <c:pt idx="0">
                  <c:v>TSC_2ASL1</c:v>
                </c:pt>
              </c:strCache>
            </c:strRef>
          </c:tx>
          <c:spPr>
            <a:ln w="50800"/>
          </c:spPr>
          <c:marker>
            <c:symbol val="none"/>
          </c:marker>
          <c:val>
            <c:numRef>
              <c:f>Data!$L$2:$L$11</c:f>
              <c:numCache>
                <c:formatCode>General</c:formatCode>
                <c:ptCount val="10"/>
                <c:pt idx="0">
                  <c:v>6.2787008998138091E-2</c:v>
                </c:pt>
                <c:pt idx="1">
                  <c:v>0.2061464924112357</c:v>
                </c:pt>
                <c:pt idx="2">
                  <c:v>0.41323365930448452</c:v>
                </c:pt>
                <c:pt idx="3">
                  <c:v>0.67683390261058796</c:v>
                </c:pt>
                <c:pt idx="4">
                  <c:v>0.99242012164762483</c:v>
                </c:pt>
                <c:pt idx="5">
                  <c:v>1.3567562903721848</c:v>
                </c:pt>
                <c:pt idx="6">
                  <c:v>1.7673575507546235</c:v>
                </c:pt>
                <c:pt idx="7">
                  <c:v>2.2222261769519451</c:v>
                </c:pt>
                <c:pt idx="8">
                  <c:v>2.7197036442242113</c:v>
                </c:pt>
                <c:pt idx="9">
                  <c:v>3.2583798836803459</c:v>
                </c:pt>
              </c:numCache>
            </c:numRef>
          </c:val>
          <c:smooth val="0"/>
        </c:ser>
        <c:dLbls>
          <c:showLegendKey val="0"/>
          <c:showVal val="0"/>
          <c:showCatName val="0"/>
          <c:showSerName val="0"/>
          <c:showPercent val="0"/>
          <c:showBubbleSize val="0"/>
        </c:dLbls>
        <c:marker val="1"/>
        <c:smooth val="0"/>
        <c:axId val="35450240"/>
        <c:axId val="35804672"/>
      </c:lineChart>
      <c:catAx>
        <c:axId val="35450240"/>
        <c:scaling>
          <c:orientation val="minMax"/>
        </c:scaling>
        <c:delete val="0"/>
        <c:axPos val="b"/>
        <c:title>
          <c:tx>
            <c:rich>
              <a:bodyPr/>
              <a:lstStyle/>
              <a:p>
                <a:pPr>
                  <a:defRPr/>
                </a:pPr>
                <a:r>
                  <a:rPr lang="en-GB" dirty="0"/>
                  <a:t>Number of </a:t>
                </a:r>
                <a:r>
                  <a:rPr lang="en-GB" dirty="0" smtClean="0"/>
                  <a:t>attendance</a:t>
                </a:r>
                <a:endParaRPr lang="en-GB" dirty="0"/>
              </a:p>
            </c:rich>
          </c:tx>
          <c:layout/>
          <c:overlay val="0"/>
        </c:title>
        <c:numFmt formatCode="General" sourceLinked="1"/>
        <c:majorTickMark val="out"/>
        <c:minorTickMark val="none"/>
        <c:tickLblPos val="nextTo"/>
        <c:crossAx val="35804672"/>
        <c:crosses val="autoZero"/>
        <c:auto val="1"/>
        <c:lblAlgn val="ctr"/>
        <c:lblOffset val="100"/>
        <c:noMultiLvlLbl val="0"/>
      </c:catAx>
      <c:valAx>
        <c:axId val="35804672"/>
        <c:scaling>
          <c:orientation val="minMax"/>
          <c:max val="3"/>
          <c:min val="1"/>
        </c:scaling>
        <c:delete val="0"/>
        <c:axPos val="l"/>
        <c:majorGridlines/>
        <c:title>
          <c:tx>
            <c:rich>
              <a:bodyPr rot="-5400000" vert="horz"/>
              <a:lstStyle/>
              <a:p>
                <a:pPr>
                  <a:defRPr/>
                </a:pPr>
                <a:r>
                  <a:rPr lang="en-US"/>
                  <a:t>Engagement with online slides</a:t>
                </a:r>
              </a:p>
            </c:rich>
          </c:tx>
          <c:layout/>
          <c:overlay val="0"/>
        </c:title>
        <c:numFmt formatCode="General" sourceLinked="1"/>
        <c:majorTickMark val="out"/>
        <c:minorTickMark val="none"/>
        <c:tickLblPos val="nextTo"/>
        <c:crossAx val="35450240"/>
        <c:crosses val="autoZero"/>
        <c:crossBetween val="between"/>
      </c:valAx>
    </c:plotArea>
    <c:legend>
      <c:legendPos val="r"/>
      <c:layout>
        <c:manualLayout>
          <c:xMode val="edge"/>
          <c:yMode val="edge"/>
          <c:x val="0.87576358510741714"/>
          <c:y val="0.24578636634899578"/>
          <c:w val="0.11497715563332361"/>
          <c:h val="0.34841336528822708"/>
        </c:manualLayout>
      </c:layout>
      <c:overlay val="0"/>
    </c:legend>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0BB90D-287D-4E8A-8B02-F1A64176C290}" type="datetimeFigureOut">
              <a:rPr lang="en-GB" smtClean="0"/>
              <a:t>16/09/2015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3ABA820-13CC-4F2B-84BD-8F069D891792}" type="slidenum">
              <a:rPr lang="en-GB" smtClean="0"/>
              <a:t>‹#›</a:t>
            </a:fld>
            <a:endParaRPr lang="en-GB"/>
          </a:p>
        </p:txBody>
      </p:sp>
    </p:spTree>
    <p:extLst>
      <p:ext uri="{BB962C8B-B14F-4D97-AF65-F5344CB8AC3E}">
        <p14:creationId xmlns:p14="http://schemas.microsoft.com/office/powerpoint/2010/main" val="21628222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smtClean="0"/>
              <a:t>Our</a:t>
            </a:r>
            <a:r>
              <a:rPr lang="en-GB" sz="1200" baseline="0" dirty="0" smtClean="0"/>
              <a:t> paper focuses on exploring how students choose to engage, virtually with online materials or physically by attending class, to achieve a particular level of academic performance. By analysing the trade-off between the two forms of engagement using isoquants, which is surprisingly underused given its popularity in microeconomics, we’ll be able to see the interaction and how they affect performance. </a:t>
            </a:r>
          </a:p>
          <a:p>
            <a:r>
              <a:rPr lang="en-GB" sz="1200" baseline="0" dirty="0" smtClean="0"/>
              <a:t>In other words, we are exploring the production function of academic performance, with the two inputs being these two types of engagement, using the data collected from a microeconomics class. We found that in general, there are two main groups of students: the highly engaged students tend to engage more virtually and physically than the less engaged students, in turn, achieve higher marks. For the highly engaged students, to obtain higher marks, they could keep virtual engagement constant and increase class attendance OR keep attendance constant and reduce virtual engagement. For the less engaged students, increase any of the two form would result in a higher mark. </a:t>
            </a:r>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From our paper, the isoquants map may be of use when introducing students to the concept because at the moment, examples of isoquants aren’t plentiful. Also our paper may help educators to assess the learning style of their audience and tailor your resources to the students’ needs. </a:t>
            </a:r>
          </a:p>
          <a:p>
            <a:endParaRPr lang="en-GB" sz="1200" baseline="0" dirty="0" smtClean="0"/>
          </a:p>
          <a:p>
            <a:endParaRPr lang="en-GB" sz="1200" baseline="0" dirty="0" smtClean="0"/>
          </a:p>
          <a:p>
            <a:endParaRPr lang="en-GB" dirty="0"/>
          </a:p>
        </p:txBody>
      </p:sp>
      <p:sp>
        <p:nvSpPr>
          <p:cNvPr id="4" name="Slide Number Placeholder 3"/>
          <p:cNvSpPr>
            <a:spLocks noGrp="1"/>
          </p:cNvSpPr>
          <p:nvPr>
            <p:ph type="sldNum" sz="quarter" idx="10"/>
          </p:nvPr>
        </p:nvSpPr>
        <p:spPr/>
        <p:txBody>
          <a:bodyPr/>
          <a:lstStyle/>
          <a:p>
            <a:fld id="{A3ABA820-13CC-4F2B-84BD-8F069D891792}" type="slidenum">
              <a:rPr lang="en-GB" smtClean="0"/>
              <a:t>1</a:t>
            </a:fld>
            <a:endParaRPr lang="en-GB"/>
          </a:p>
        </p:txBody>
      </p:sp>
    </p:spTree>
    <p:extLst>
      <p:ext uri="{BB962C8B-B14F-4D97-AF65-F5344CB8AC3E}">
        <p14:creationId xmlns:p14="http://schemas.microsoft.com/office/powerpoint/2010/main" val="30361027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Given the popularity</a:t>
            </a:r>
            <a:r>
              <a:rPr lang="en-GB" sz="1200" baseline="0" dirty="0" smtClean="0"/>
              <a:t> of VLEs in general in recent years, many studies have attempted to incorporate students’ virtual engagement into their regressions to explain the variation in academic performance. This has led to mixed results probably because it depends on the sample because the impact on grades of virtual engagement depends on a student’s preferred learning style (and perhaps other constraints).</a:t>
            </a:r>
          </a:p>
          <a:p>
            <a:r>
              <a:rPr lang="en-GB" baseline="0" dirty="0" smtClean="0"/>
              <a:t>The current literature around this area mainly focuses on determinants of academic performance, with the main focus, in general, on attendance. In terms of results, in general studies with a focus on cognitive factors (e.g. previous grades) would find weak evidence for the impact of attendance and ones with the focus on non-cognitive factors (e.g. independent study time) would find a stronger relationship; access to online materials does not affect attendance in most studies. Regarding performance, again the relationship of online engagement and this is another debate. </a:t>
            </a:r>
          </a:p>
        </p:txBody>
      </p:sp>
      <p:sp>
        <p:nvSpPr>
          <p:cNvPr id="4" name="Slide Number Placeholder 3"/>
          <p:cNvSpPr>
            <a:spLocks noGrp="1"/>
          </p:cNvSpPr>
          <p:nvPr>
            <p:ph type="sldNum" sz="quarter" idx="10"/>
          </p:nvPr>
        </p:nvSpPr>
        <p:spPr/>
        <p:txBody>
          <a:bodyPr/>
          <a:lstStyle/>
          <a:p>
            <a:fld id="{A3ABA820-13CC-4F2B-84BD-8F069D891792}" type="slidenum">
              <a:rPr lang="en-GB" smtClean="0"/>
              <a:t>2</a:t>
            </a:fld>
            <a:endParaRPr lang="en-GB"/>
          </a:p>
        </p:txBody>
      </p:sp>
    </p:spTree>
    <p:extLst>
      <p:ext uri="{BB962C8B-B14F-4D97-AF65-F5344CB8AC3E}">
        <p14:creationId xmlns:p14="http://schemas.microsoft.com/office/powerpoint/2010/main" val="35991186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It</a:t>
            </a:r>
            <a:r>
              <a:rPr lang="en-GB" baseline="0" dirty="0" smtClean="0"/>
              <a:t> is fairly obvious that the evidence from the literature review is not clear cut. Moreover, the lack of consistently significant evidence for lecture attendance begs the question whether this measure is appropriate to use. We suspect that it’s not the attendance itself but the students’ level of engagement when attending, thus, seminar attendance may be a better measure for engagement. The data were collected from level 2 students in a core module, microeconomics. The level of virtual engagement is measured by the time at which each student accessed online materials (with lower score allocated to those who downloaded the files late).</a:t>
            </a:r>
          </a:p>
          <a:p>
            <a:r>
              <a:rPr lang="en-GB" baseline="0" dirty="0" smtClean="0"/>
              <a:t>First, we will look at the impact of each medium (to access materials) on students’ performance for the whole cohort, then separate them into two categories: 1.highly engaged students 2. less engaged students; from the regression results we hope to know the strength of each input on these clusters. We’d expect one input would benefit one cluster more than the other. And lastly we’d use the graphical presentation of the isoquant analysis to illustrate the learning style a student could adopt to achieve a particular grade band depending on what group/cluster they will fall into. </a:t>
            </a:r>
            <a:endParaRPr lang="en-GB" dirty="0"/>
          </a:p>
        </p:txBody>
      </p:sp>
      <p:sp>
        <p:nvSpPr>
          <p:cNvPr id="4" name="Slide Number Placeholder 3"/>
          <p:cNvSpPr>
            <a:spLocks noGrp="1"/>
          </p:cNvSpPr>
          <p:nvPr>
            <p:ph type="sldNum" sz="quarter" idx="10"/>
          </p:nvPr>
        </p:nvSpPr>
        <p:spPr/>
        <p:txBody>
          <a:bodyPr/>
          <a:lstStyle/>
          <a:p>
            <a:fld id="{A3ABA820-13CC-4F2B-84BD-8F069D891792}" type="slidenum">
              <a:rPr lang="en-GB" smtClean="0"/>
              <a:t>3</a:t>
            </a:fld>
            <a:endParaRPr lang="en-GB"/>
          </a:p>
        </p:txBody>
      </p:sp>
    </p:spTree>
    <p:extLst>
      <p:ext uri="{BB962C8B-B14F-4D97-AF65-F5344CB8AC3E}">
        <p14:creationId xmlns:p14="http://schemas.microsoft.com/office/powerpoint/2010/main" val="28394608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smtClean="0"/>
              <a:t>From the examination of raw data, displayed in this contour, the highly engaged students tend to attend more, engage more with online materials and get better exam marks than the less engaged students. This is expected but if you look at the red areas (i.e. where students achieved a first), one on the far right indicates that students would achieve high marks: 1. if they attend all classes regardless of how engaged they are with online materials 2. engage with online materials to the maximum and attend as little as possible. </a:t>
            </a:r>
          </a:p>
          <a:p>
            <a:r>
              <a:rPr lang="en-GB" baseline="0" dirty="0" smtClean="0"/>
              <a:t>Intuitively, this is in line with expectations in the sense that there is a group of highly independent learners who can achieve high marks without attending class regularly. However, for most students who are engaged will probably choose to engage in the traditional method i.e. by turning up (traditional here means habits picked up from school).</a:t>
            </a:r>
            <a:endParaRPr lang="en-GB" dirty="0"/>
          </a:p>
        </p:txBody>
      </p:sp>
      <p:sp>
        <p:nvSpPr>
          <p:cNvPr id="4" name="Slide Number Placeholder 3"/>
          <p:cNvSpPr>
            <a:spLocks noGrp="1"/>
          </p:cNvSpPr>
          <p:nvPr>
            <p:ph type="sldNum" sz="quarter" idx="10"/>
          </p:nvPr>
        </p:nvSpPr>
        <p:spPr/>
        <p:txBody>
          <a:bodyPr/>
          <a:lstStyle/>
          <a:p>
            <a:fld id="{A3ABA820-13CC-4F2B-84BD-8F069D891792}" type="slidenum">
              <a:rPr lang="en-GB" smtClean="0"/>
              <a:t>4</a:t>
            </a:fld>
            <a:endParaRPr lang="en-GB"/>
          </a:p>
        </p:txBody>
      </p:sp>
    </p:spTree>
    <p:extLst>
      <p:ext uri="{BB962C8B-B14F-4D97-AF65-F5344CB8AC3E}">
        <p14:creationId xmlns:p14="http://schemas.microsoft.com/office/powerpoint/2010/main" val="1442294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For</a:t>
            </a:r>
            <a:r>
              <a:rPr lang="en-GB" sz="1200" kern="1200" baseline="0" dirty="0" smtClean="0">
                <a:solidFill>
                  <a:schemeClr val="tx1"/>
                </a:solidFill>
                <a:effectLst/>
                <a:latin typeface="+mn-lt"/>
                <a:ea typeface="+mn-ea"/>
                <a:cs typeface="+mn-cs"/>
              </a:rPr>
              <a:t> the less engaged students (purple), with </a:t>
            </a:r>
            <a:r>
              <a:rPr lang="en-GB" sz="1200" kern="1200" dirty="0" smtClean="0">
                <a:solidFill>
                  <a:schemeClr val="tx1"/>
                </a:solidFill>
                <a:effectLst/>
                <a:latin typeface="+mn-lt"/>
                <a:ea typeface="+mn-ea"/>
                <a:cs typeface="+mn-cs"/>
              </a:rPr>
              <a:t>the isoquants are convex to the origin,</a:t>
            </a:r>
            <a:r>
              <a:rPr lang="en-GB" sz="1200" i="0" kern="1200" baseline="0" dirty="0" smtClean="0">
                <a:solidFill>
                  <a:schemeClr val="tx1"/>
                </a:solidFill>
                <a:effectLst/>
                <a:latin typeface="+mn-lt"/>
                <a:ea typeface="+mn-ea"/>
                <a:cs typeface="+mn-cs"/>
              </a:rPr>
              <a:t> virtual </a:t>
            </a:r>
            <a:r>
              <a:rPr lang="en-GB" sz="1200" kern="1200" dirty="0" smtClean="0">
                <a:solidFill>
                  <a:schemeClr val="tx1"/>
                </a:solidFill>
                <a:effectLst/>
                <a:latin typeface="+mn-lt"/>
                <a:ea typeface="+mn-ea"/>
                <a:cs typeface="+mn-cs"/>
              </a:rPr>
              <a:t>engagement and attendance are inputs that positively enhance exam grades. For these</a:t>
            </a:r>
            <a:r>
              <a:rPr lang="en-GB" sz="1200" kern="1200" baseline="0" dirty="0" smtClean="0">
                <a:solidFill>
                  <a:schemeClr val="tx1"/>
                </a:solidFill>
                <a:effectLst/>
                <a:latin typeface="+mn-lt"/>
                <a:ea typeface="+mn-ea"/>
                <a:cs typeface="+mn-cs"/>
              </a:rPr>
              <a:t>, the two are complements. </a:t>
            </a:r>
            <a:r>
              <a:rPr lang="en-GB" sz="1200" kern="1200" dirty="0" smtClean="0">
                <a:solidFill>
                  <a:schemeClr val="tx1"/>
                </a:solidFill>
                <a:effectLst/>
                <a:latin typeface="+mn-lt"/>
                <a:ea typeface="+mn-ea"/>
                <a:cs typeface="+mn-cs"/>
              </a:rPr>
              <a:t>For</a:t>
            </a:r>
            <a:r>
              <a:rPr lang="en-GB" sz="1200" kern="1200" baseline="0" dirty="0" smtClean="0">
                <a:solidFill>
                  <a:schemeClr val="tx1"/>
                </a:solidFill>
                <a:effectLst/>
                <a:latin typeface="+mn-lt"/>
                <a:ea typeface="+mn-ea"/>
                <a:cs typeface="+mn-cs"/>
              </a:rPr>
              <a:t> the highly engaged students (blue), </a:t>
            </a:r>
            <a:r>
              <a:rPr lang="en-GB" sz="1200" kern="1200" dirty="0" smtClean="0">
                <a:solidFill>
                  <a:schemeClr val="tx1"/>
                </a:solidFill>
                <a:effectLst/>
                <a:latin typeface="+mn-lt"/>
                <a:ea typeface="+mn-ea"/>
                <a:cs typeface="+mn-cs"/>
              </a:rPr>
              <a:t>the isoquant</a:t>
            </a:r>
            <a:r>
              <a:rPr lang="en-GB" sz="1200" kern="1200" baseline="0" dirty="0" smtClean="0">
                <a:solidFill>
                  <a:schemeClr val="tx1"/>
                </a:solidFill>
                <a:effectLst/>
                <a:latin typeface="+mn-lt"/>
                <a:ea typeface="+mn-ea"/>
                <a:cs typeface="+mn-cs"/>
              </a:rPr>
              <a:t>s are</a:t>
            </a:r>
            <a:r>
              <a:rPr lang="en-GB" sz="1200" kern="1200" dirty="0" smtClean="0">
                <a:solidFill>
                  <a:schemeClr val="tx1"/>
                </a:solidFill>
                <a:effectLst/>
                <a:latin typeface="+mn-lt"/>
                <a:ea typeface="+mn-ea"/>
                <a:cs typeface="+mn-cs"/>
              </a:rPr>
              <a:t> concave to the x-axis, thereby suggesting that greater slide engagement is ‘bad’ for the achievement of a higher grade, for more able and more frequently attending students who have slightly greater engagement with slides. </a:t>
            </a:r>
            <a:r>
              <a:rPr lang="en-GB" sz="1200" i="0" kern="1200" dirty="0" smtClean="0">
                <a:solidFill>
                  <a:schemeClr val="tx1"/>
                </a:solidFill>
                <a:effectLst/>
                <a:latin typeface="+mn-lt"/>
                <a:ea typeface="+mn-ea"/>
                <a:cs typeface="+mn-cs"/>
              </a:rPr>
              <a:t>In</a:t>
            </a:r>
            <a:r>
              <a:rPr lang="en-GB" sz="1200" i="0" kern="1200" baseline="0" dirty="0" smtClean="0">
                <a:solidFill>
                  <a:schemeClr val="tx1"/>
                </a:solidFill>
                <a:effectLst/>
                <a:latin typeface="+mn-lt"/>
                <a:ea typeface="+mn-ea"/>
                <a:cs typeface="+mn-cs"/>
              </a:rPr>
              <a:t> short, for these students, online engagement or attending class can be substitutes. And </a:t>
            </a:r>
            <a:r>
              <a:rPr lang="en-GB" sz="1200" baseline="0" dirty="0" smtClean="0"/>
              <a:t>to obtain higher marks, they could keep virtual engagement constant and increase class attendance OR keep attendance constant and reduce virtual engagement.</a:t>
            </a:r>
            <a:endParaRPr lang="en-GB" sz="1200" i="1"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p:txBody>
      </p:sp>
      <p:sp>
        <p:nvSpPr>
          <p:cNvPr id="4" name="Slide Number Placeholder 3"/>
          <p:cNvSpPr>
            <a:spLocks noGrp="1"/>
          </p:cNvSpPr>
          <p:nvPr>
            <p:ph type="sldNum" sz="quarter" idx="10"/>
          </p:nvPr>
        </p:nvSpPr>
        <p:spPr/>
        <p:txBody>
          <a:bodyPr/>
          <a:lstStyle/>
          <a:p>
            <a:fld id="{A3ABA820-13CC-4F2B-84BD-8F069D891792}" type="slidenum">
              <a:rPr lang="en-GB" smtClean="0"/>
              <a:t>5</a:t>
            </a:fld>
            <a:endParaRPr lang="en-GB"/>
          </a:p>
        </p:txBody>
      </p:sp>
    </p:spTree>
    <p:extLst>
      <p:ext uri="{BB962C8B-B14F-4D97-AF65-F5344CB8AC3E}">
        <p14:creationId xmlns:p14="http://schemas.microsoft.com/office/powerpoint/2010/main" val="1754423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Overall,</a:t>
            </a:r>
            <a:r>
              <a:rPr lang="en-GB" baseline="0" dirty="0" smtClean="0"/>
              <a:t> online materials would be beneficial for all groups of students. Although online materials can be a </a:t>
            </a:r>
            <a:r>
              <a:rPr lang="en-GB" sz="1200" kern="1200" dirty="0" smtClean="0">
                <a:solidFill>
                  <a:schemeClr val="tx1"/>
                </a:solidFill>
                <a:effectLst/>
                <a:latin typeface="+mn-lt"/>
                <a:ea typeface="+mn-ea"/>
                <a:cs typeface="+mn-cs"/>
              </a:rPr>
              <a:t>substitute for attendance for highly independent learners</a:t>
            </a:r>
            <a:r>
              <a:rPr lang="en-GB" sz="1200" kern="1200" baseline="0" dirty="0" smtClean="0">
                <a:solidFill>
                  <a:schemeClr val="tx1"/>
                </a:solidFill>
                <a:effectLst/>
                <a:latin typeface="+mn-lt"/>
                <a:ea typeface="+mn-ea"/>
                <a:cs typeface="+mn-cs"/>
              </a:rPr>
              <a:t> but these are complementary, to class attendance, for less-engaged students and the more able but prefer to engage physically.</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It is uncertain, whether the highly-independent learners would have gained these very high grades in spite of rather than because of the provision of copies of lectures slides using the VLE. </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baseline="0" dirty="0" smtClean="0">
                <a:solidFill>
                  <a:schemeClr val="tx1"/>
                </a:solidFill>
                <a:effectLst/>
                <a:latin typeface="+mn-lt"/>
                <a:ea typeface="+mn-ea"/>
                <a:cs typeface="+mn-cs"/>
              </a:rPr>
              <a:t>For the highly engaged students in general, to increase virtual engagement whilst keeping attendance constant would decrease their marks probably because of the false sense of security it may create, or the ability to make notes themselves would be undermined in the long run.</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baseline="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The provision of lecture slides may therefore be a simple way to enhance student evaluations and student feedback scores. There may be the need to teach students how to use lecture slides more effectively, for it may not be whether online support enhances performance but whether students use this source effectively.</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Future research</a:t>
            </a:r>
            <a:r>
              <a:rPr lang="en-GB" sz="1200" kern="1200" baseline="0" dirty="0" smtClean="0">
                <a:solidFill>
                  <a:schemeClr val="tx1"/>
                </a:solidFill>
                <a:effectLst/>
                <a:latin typeface="+mn-lt"/>
                <a:ea typeface="+mn-ea"/>
                <a:cs typeface="+mn-cs"/>
              </a:rPr>
              <a:t> could investigate whether it is attendance or engagement in class that matters, if so, how to measure it. Additionally, further research is also needed to identify whether the results reported here are a reflection of only this sample, which can only be ascertained through replication.</a:t>
            </a:r>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A3ABA820-13CC-4F2B-84BD-8F069D891792}" type="slidenum">
              <a:rPr lang="en-GB" smtClean="0"/>
              <a:t>6</a:t>
            </a:fld>
            <a:endParaRPr lang="en-GB"/>
          </a:p>
        </p:txBody>
      </p:sp>
    </p:spTree>
    <p:extLst>
      <p:ext uri="{BB962C8B-B14F-4D97-AF65-F5344CB8AC3E}">
        <p14:creationId xmlns:p14="http://schemas.microsoft.com/office/powerpoint/2010/main" val="2279516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For the cohort’s regression model: Prior ability (previous marks) and attendance are important (</a:t>
            </a:r>
            <a:r>
              <a:rPr lang="en-GB" baseline="0" dirty="0" smtClean="0"/>
              <a:t>for this model, we had expected a weak relationship if any)</a:t>
            </a:r>
            <a:r>
              <a:rPr lang="en-US" baseline="0" dirty="0" smtClean="0"/>
              <a:t>; </a:t>
            </a:r>
            <a:r>
              <a:rPr lang="en-US" dirty="0" smtClean="0"/>
              <a:t>Clusters: attendance no change but benefits of virtual engagement varies.</a:t>
            </a:r>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For the whole cohort, when combine with data inspection: attendance is beneficial to students in 2:1 band and detrimental to 3</a:t>
            </a:r>
            <a:r>
              <a:rPr lang="en-GB" baseline="30000" dirty="0" smtClean="0"/>
              <a:t>rd</a:t>
            </a:r>
            <a:r>
              <a:rPr lang="en-GB" baseline="0" dirty="0" smtClean="0"/>
              <a:t>. </a:t>
            </a:r>
            <a:r>
              <a:rPr lang="en-GB" sz="1200" kern="1200" dirty="0" smtClean="0">
                <a:solidFill>
                  <a:schemeClr val="tx1"/>
                </a:solidFill>
                <a:effectLst/>
                <a:latin typeface="+mn-lt"/>
                <a:ea typeface="+mn-ea"/>
                <a:cs typeface="+mn-cs"/>
              </a:rPr>
              <a:t>Although the coefficients on attendance are insignificantly different between each cluster, the main difference in the regression results correspond to the ability differences and variation in the benefit from engaging with slides.</a:t>
            </a:r>
          </a:p>
          <a:p>
            <a:endParaRPr lang="en-GB" dirty="0"/>
          </a:p>
        </p:txBody>
      </p:sp>
      <p:sp>
        <p:nvSpPr>
          <p:cNvPr id="4" name="Slide Number Placeholder 3"/>
          <p:cNvSpPr>
            <a:spLocks noGrp="1"/>
          </p:cNvSpPr>
          <p:nvPr>
            <p:ph type="sldNum" sz="quarter" idx="10"/>
          </p:nvPr>
        </p:nvSpPr>
        <p:spPr/>
        <p:txBody>
          <a:bodyPr/>
          <a:lstStyle/>
          <a:p>
            <a:fld id="{A3ABA820-13CC-4F2B-84BD-8F069D891792}" type="slidenum">
              <a:rPr lang="en-GB" smtClean="0"/>
              <a:t>7</a:t>
            </a:fld>
            <a:endParaRPr lang="en-GB"/>
          </a:p>
        </p:txBody>
      </p:sp>
    </p:spTree>
    <p:extLst>
      <p:ext uri="{BB962C8B-B14F-4D97-AF65-F5344CB8AC3E}">
        <p14:creationId xmlns:p14="http://schemas.microsoft.com/office/powerpoint/2010/main" val="1467860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FF63ED6-8967-4AFC-851E-60285F82E8CB}" type="datetimeFigureOut">
              <a:rPr lang="en-GB" smtClean="0"/>
              <a:t>16/09/2015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474799-B617-4CC8-B618-6E85E7F98EC6}" type="slidenum">
              <a:rPr lang="en-GB" smtClean="0"/>
              <a:t>‹#›</a:t>
            </a:fld>
            <a:endParaRPr lang="en-GB"/>
          </a:p>
        </p:txBody>
      </p:sp>
    </p:spTree>
    <p:extLst>
      <p:ext uri="{BB962C8B-B14F-4D97-AF65-F5344CB8AC3E}">
        <p14:creationId xmlns:p14="http://schemas.microsoft.com/office/powerpoint/2010/main" val="1523490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FF63ED6-8967-4AFC-851E-60285F82E8CB}" type="datetimeFigureOut">
              <a:rPr lang="en-GB" smtClean="0"/>
              <a:t>16/09/2015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474799-B617-4CC8-B618-6E85E7F98EC6}" type="slidenum">
              <a:rPr lang="en-GB" smtClean="0"/>
              <a:t>‹#›</a:t>
            </a:fld>
            <a:endParaRPr lang="en-GB"/>
          </a:p>
        </p:txBody>
      </p:sp>
    </p:spTree>
    <p:extLst>
      <p:ext uri="{BB962C8B-B14F-4D97-AF65-F5344CB8AC3E}">
        <p14:creationId xmlns:p14="http://schemas.microsoft.com/office/powerpoint/2010/main" val="3324471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FF63ED6-8967-4AFC-851E-60285F82E8CB}" type="datetimeFigureOut">
              <a:rPr lang="en-GB" smtClean="0"/>
              <a:t>16/09/2015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474799-B617-4CC8-B618-6E85E7F98EC6}" type="slidenum">
              <a:rPr lang="en-GB" smtClean="0"/>
              <a:t>‹#›</a:t>
            </a:fld>
            <a:endParaRPr lang="en-GB"/>
          </a:p>
        </p:txBody>
      </p:sp>
    </p:spTree>
    <p:extLst>
      <p:ext uri="{BB962C8B-B14F-4D97-AF65-F5344CB8AC3E}">
        <p14:creationId xmlns:p14="http://schemas.microsoft.com/office/powerpoint/2010/main" val="2391382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FF63ED6-8967-4AFC-851E-60285F82E8CB}" type="datetimeFigureOut">
              <a:rPr lang="en-GB" smtClean="0"/>
              <a:t>16/09/2015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474799-B617-4CC8-B618-6E85E7F98EC6}" type="slidenum">
              <a:rPr lang="en-GB" smtClean="0"/>
              <a:t>‹#›</a:t>
            </a:fld>
            <a:endParaRPr lang="en-GB"/>
          </a:p>
        </p:txBody>
      </p:sp>
    </p:spTree>
    <p:extLst>
      <p:ext uri="{BB962C8B-B14F-4D97-AF65-F5344CB8AC3E}">
        <p14:creationId xmlns:p14="http://schemas.microsoft.com/office/powerpoint/2010/main" val="6422324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F63ED6-8967-4AFC-851E-60285F82E8CB}" type="datetimeFigureOut">
              <a:rPr lang="en-GB" smtClean="0"/>
              <a:t>16/09/2015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474799-B617-4CC8-B618-6E85E7F98EC6}" type="slidenum">
              <a:rPr lang="en-GB" smtClean="0"/>
              <a:t>‹#›</a:t>
            </a:fld>
            <a:endParaRPr lang="en-GB"/>
          </a:p>
        </p:txBody>
      </p:sp>
    </p:spTree>
    <p:extLst>
      <p:ext uri="{BB962C8B-B14F-4D97-AF65-F5344CB8AC3E}">
        <p14:creationId xmlns:p14="http://schemas.microsoft.com/office/powerpoint/2010/main" val="422545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FF63ED6-8967-4AFC-851E-60285F82E8CB}" type="datetimeFigureOut">
              <a:rPr lang="en-GB" smtClean="0"/>
              <a:t>16/09/2015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5474799-B617-4CC8-B618-6E85E7F98EC6}" type="slidenum">
              <a:rPr lang="en-GB" smtClean="0"/>
              <a:t>‹#›</a:t>
            </a:fld>
            <a:endParaRPr lang="en-GB"/>
          </a:p>
        </p:txBody>
      </p:sp>
    </p:spTree>
    <p:extLst>
      <p:ext uri="{BB962C8B-B14F-4D97-AF65-F5344CB8AC3E}">
        <p14:creationId xmlns:p14="http://schemas.microsoft.com/office/powerpoint/2010/main" val="1706386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FF63ED6-8967-4AFC-851E-60285F82E8CB}" type="datetimeFigureOut">
              <a:rPr lang="en-GB" smtClean="0"/>
              <a:t>16/09/2015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5474799-B617-4CC8-B618-6E85E7F98EC6}" type="slidenum">
              <a:rPr lang="en-GB" smtClean="0"/>
              <a:t>‹#›</a:t>
            </a:fld>
            <a:endParaRPr lang="en-GB"/>
          </a:p>
        </p:txBody>
      </p:sp>
    </p:spTree>
    <p:extLst>
      <p:ext uri="{BB962C8B-B14F-4D97-AF65-F5344CB8AC3E}">
        <p14:creationId xmlns:p14="http://schemas.microsoft.com/office/powerpoint/2010/main" val="743617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FF63ED6-8967-4AFC-851E-60285F82E8CB}" type="datetimeFigureOut">
              <a:rPr lang="en-GB" smtClean="0"/>
              <a:t>16/09/2015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5474799-B617-4CC8-B618-6E85E7F98EC6}" type="slidenum">
              <a:rPr lang="en-GB" smtClean="0"/>
              <a:t>‹#›</a:t>
            </a:fld>
            <a:endParaRPr lang="en-GB"/>
          </a:p>
        </p:txBody>
      </p:sp>
    </p:spTree>
    <p:extLst>
      <p:ext uri="{BB962C8B-B14F-4D97-AF65-F5344CB8AC3E}">
        <p14:creationId xmlns:p14="http://schemas.microsoft.com/office/powerpoint/2010/main" val="1133041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F63ED6-8967-4AFC-851E-60285F82E8CB}" type="datetimeFigureOut">
              <a:rPr lang="en-GB" smtClean="0"/>
              <a:t>16/09/2015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5474799-B617-4CC8-B618-6E85E7F98EC6}" type="slidenum">
              <a:rPr lang="en-GB" smtClean="0"/>
              <a:t>‹#›</a:t>
            </a:fld>
            <a:endParaRPr lang="en-GB"/>
          </a:p>
        </p:txBody>
      </p:sp>
    </p:spTree>
    <p:extLst>
      <p:ext uri="{BB962C8B-B14F-4D97-AF65-F5344CB8AC3E}">
        <p14:creationId xmlns:p14="http://schemas.microsoft.com/office/powerpoint/2010/main" val="38753136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F63ED6-8967-4AFC-851E-60285F82E8CB}" type="datetimeFigureOut">
              <a:rPr lang="en-GB" smtClean="0"/>
              <a:t>16/09/2015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5474799-B617-4CC8-B618-6E85E7F98EC6}" type="slidenum">
              <a:rPr lang="en-GB" smtClean="0"/>
              <a:t>‹#›</a:t>
            </a:fld>
            <a:endParaRPr lang="en-GB"/>
          </a:p>
        </p:txBody>
      </p:sp>
    </p:spTree>
    <p:extLst>
      <p:ext uri="{BB962C8B-B14F-4D97-AF65-F5344CB8AC3E}">
        <p14:creationId xmlns:p14="http://schemas.microsoft.com/office/powerpoint/2010/main" val="25787288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F63ED6-8967-4AFC-851E-60285F82E8CB}" type="datetimeFigureOut">
              <a:rPr lang="en-GB" smtClean="0"/>
              <a:t>16/09/2015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5474799-B617-4CC8-B618-6E85E7F98EC6}" type="slidenum">
              <a:rPr lang="en-GB" smtClean="0"/>
              <a:t>‹#›</a:t>
            </a:fld>
            <a:endParaRPr lang="en-GB"/>
          </a:p>
        </p:txBody>
      </p:sp>
    </p:spTree>
    <p:extLst>
      <p:ext uri="{BB962C8B-B14F-4D97-AF65-F5344CB8AC3E}">
        <p14:creationId xmlns:p14="http://schemas.microsoft.com/office/powerpoint/2010/main" val="158956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F63ED6-8967-4AFC-851E-60285F82E8CB}" type="datetimeFigureOut">
              <a:rPr lang="en-GB" smtClean="0"/>
              <a:t>16/09/2015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474799-B617-4CC8-B618-6E85E7F98EC6}" type="slidenum">
              <a:rPr lang="en-GB" smtClean="0"/>
              <a:t>‹#›</a:t>
            </a:fld>
            <a:endParaRPr lang="en-GB"/>
          </a:p>
        </p:txBody>
      </p:sp>
    </p:spTree>
    <p:extLst>
      <p:ext uri="{BB962C8B-B14F-4D97-AF65-F5344CB8AC3E}">
        <p14:creationId xmlns:p14="http://schemas.microsoft.com/office/powerpoint/2010/main" val="19122542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Online teaching slides: Are they bane or benefits?</a:t>
            </a:r>
            <a:endParaRPr lang="en-GB" dirty="0"/>
          </a:p>
        </p:txBody>
      </p:sp>
      <p:sp>
        <p:nvSpPr>
          <p:cNvPr id="3" name="Subtitle 2"/>
          <p:cNvSpPr>
            <a:spLocks noGrp="1"/>
          </p:cNvSpPr>
          <p:nvPr>
            <p:ph type="subTitle" idx="1"/>
          </p:nvPr>
        </p:nvSpPr>
        <p:spPr/>
        <p:txBody>
          <a:bodyPr>
            <a:normAutofit fontScale="70000" lnSpcReduction="20000"/>
          </a:bodyPr>
          <a:lstStyle/>
          <a:p>
            <a:pPr algn="l"/>
            <a:r>
              <a:rPr lang="en-GB" dirty="0" smtClean="0"/>
              <a:t>By: 	Don Webber (UWE)</a:t>
            </a:r>
          </a:p>
          <a:p>
            <a:pPr algn="l"/>
            <a:r>
              <a:rPr lang="en-GB" dirty="0" smtClean="0"/>
              <a:t>	Linh Nguyen (UWE)	</a:t>
            </a:r>
            <a:endParaRPr lang="en-GB" dirty="0"/>
          </a:p>
          <a:p>
            <a:pPr algn="l"/>
            <a:r>
              <a:rPr lang="en-GB" dirty="0" smtClean="0"/>
              <a:t>	Andrew Mearman (Leeds)</a:t>
            </a:r>
          </a:p>
          <a:p>
            <a:pPr algn="l"/>
            <a:r>
              <a:rPr lang="en-GB" dirty="0" smtClean="0"/>
              <a:t>	Tim Hinks (UWE)</a:t>
            </a:r>
          </a:p>
          <a:p>
            <a:pPr algn="l"/>
            <a:r>
              <a:rPr lang="en-GB" dirty="0" smtClean="0"/>
              <a:t>	David Allen (UWE)</a:t>
            </a:r>
            <a:endParaRPr lang="en-GB" dirty="0"/>
          </a:p>
        </p:txBody>
      </p:sp>
    </p:spTree>
    <p:extLst>
      <p:ext uri="{BB962C8B-B14F-4D97-AF65-F5344CB8AC3E}">
        <p14:creationId xmlns:p14="http://schemas.microsoft.com/office/powerpoint/2010/main" val="35301351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do we know?</a:t>
            </a:r>
            <a:endParaRPr lang="en-GB" dirty="0"/>
          </a:p>
        </p:txBody>
      </p:sp>
      <p:sp>
        <p:nvSpPr>
          <p:cNvPr id="3" name="Content Placeholder 2"/>
          <p:cNvSpPr>
            <a:spLocks noGrp="1"/>
          </p:cNvSpPr>
          <p:nvPr>
            <p:ph idx="1"/>
          </p:nvPr>
        </p:nvSpPr>
        <p:spPr/>
        <p:txBody>
          <a:bodyPr>
            <a:normAutofit/>
          </a:bodyPr>
          <a:lstStyle/>
          <a:p>
            <a:r>
              <a:rPr lang="en-GB" dirty="0" smtClean="0"/>
              <a:t>Mixed results for the relationship between:</a:t>
            </a:r>
          </a:p>
          <a:p>
            <a:pPr>
              <a:buFontTx/>
              <a:buChar char="-"/>
            </a:pPr>
            <a:r>
              <a:rPr lang="en-GB" dirty="0"/>
              <a:t>A</a:t>
            </a:r>
            <a:r>
              <a:rPr lang="en-GB" dirty="0" smtClean="0"/>
              <a:t>ttendance AND performance</a:t>
            </a:r>
          </a:p>
          <a:p>
            <a:pPr>
              <a:buFontTx/>
              <a:buChar char="-"/>
            </a:pPr>
            <a:r>
              <a:rPr lang="en-GB" dirty="0" smtClean="0"/>
              <a:t>Engagement with online materials AND performance</a:t>
            </a:r>
            <a:endParaRPr lang="en-GB" dirty="0"/>
          </a:p>
          <a:p>
            <a:pPr marL="0" indent="0">
              <a:buNone/>
            </a:pPr>
            <a:r>
              <a:rPr lang="en-GB" dirty="0" smtClean="0">
                <a:sym typeface="Wingdings" panose="05000000000000000000" pitchFamily="2" charset="2"/>
              </a:rPr>
              <a:t> Issue: both attendance and virtual engagement are just proxies for ‘non-cognitive attributes’</a:t>
            </a:r>
            <a:endParaRPr lang="en-GB" dirty="0" smtClean="0"/>
          </a:p>
        </p:txBody>
      </p:sp>
    </p:spTree>
    <p:extLst>
      <p:ext uri="{BB962C8B-B14F-4D97-AF65-F5344CB8AC3E}">
        <p14:creationId xmlns:p14="http://schemas.microsoft.com/office/powerpoint/2010/main" val="5565991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Methodology</a:t>
            </a:r>
            <a:endParaRPr lang="en-GB"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lnSpcReduction="10000"/>
              </a:bodyPr>
              <a:lstStyle/>
              <a:p>
                <a:r>
                  <a:rPr lang="en-GB" dirty="0" smtClean="0"/>
                  <a:t>Whole class then two-step clustering regression analysis:</a:t>
                </a:r>
              </a:p>
              <a:p>
                <a:endParaRPr lang="en-GB" dirty="0" smtClean="0"/>
              </a:p>
              <a:p>
                <a:pPr marL="0" indent="0">
                  <a:buNone/>
                </a:pPr>
                <a14:m>
                  <m:oMath xmlns:m="http://schemas.openxmlformats.org/officeDocument/2006/math">
                    <m:func>
                      <m:funcPr>
                        <m:ctrlPr>
                          <a:rPr lang="en-GB" i="1">
                            <a:latin typeface="Cambria Math"/>
                          </a:rPr>
                        </m:ctrlPr>
                      </m:funcPr>
                      <m:fName>
                        <m:r>
                          <m:rPr>
                            <m:sty m:val="p"/>
                          </m:rPr>
                          <a:rPr lang="en-GB">
                            <a:effectLst/>
                            <a:latin typeface="Cambria Math"/>
                            <a:ea typeface="Calibri"/>
                            <a:cs typeface="Times New Roman"/>
                          </a:rPr>
                          <m:t>ln</m:t>
                        </m:r>
                      </m:fName>
                      <m:e>
                        <m:r>
                          <m:rPr>
                            <m:sty m:val="p"/>
                          </m:rPr>
                          <a:rPr lang="en-GB">
                            <a:effectLst/>
                            <a:latin typeface="Cambria Math"/>
                            <a:ea typeface="Calibri"/>
                            <a:cs typeface="Times New Roman"/>
                          </a:rPr>
                          <m:t>EG</m:t>
                        </m:r>
                      </m:e>
                    </m:func>
                    <m:r>
                      <a:rPr lang="en-GB">
                        <a:effectLst/>
                        <a:latin typeface="Cambria Math"/>
                        <a:ea typeface="Calibri"/>
                        <a:cs typeface="Times New Roman"/>
                      </a:rPr>
                      <m:t>=</m:t>
                    </m:r>
                    <m:r>
                      <a:rPr lang="en-GB" i="1">
                        <a:effectLst/>
                        <a:latin typeface="Cambria Math"/>
                        <a:ea typeface="Calibri"/>
                        <a:cs typeface="Times New Roman"/>
                      </a:rPr>
                      <m:t>𝛼</m:t>
                    </m:r>
                    <m:r>
                      <a:rPr lang="en-GB" i="1">
                        <a:effectLst/>
                        <a:latin typeface="Cambria Math"/>
                        <a:ea typeface="Calibri"/>
                        <a:cs typeface="Times New Roman"/>
                      </a:rPr>
                      <m:t>+</m:t>
                    </m:r>
                    <m:sSub>
                      <m:sSubPr>
                        <m:ctrlPr>
                          <a:rPr lang="en-GB" i="1">
                            <a:effectLst/>
                            <a:latin typeface="Cambria Math"/>
                          </a:rPr>
                        </m:ctrlPr>
                      </m:sSubPr>
                      <m:e>
                        <m:r>
                          <a:rPr lang="en-GB" i="1">
                            <a:effectLst/>
                            <a:latin typeface="Cambria Math"/>
                            <a:ea typeface="Calibri"/>
                            <a:cs typeface="Times New Roman"/>
                          </a:rPr>
                          <m:t>𝛽</m:t>
                        </m:r>
                      </m:e>
                      <m:sub>
                        <m:r>
                          <a:rPr lang="en-GB" i="1">
                            <a:effectLst/>
                            <a:latin typeface="Cambria Math"/>
                            <a:ea typeface="Calibri"/>
                            <a:cs typeface="Times New Roman"/>
                          </a:rPr>
                          <m:t>1</m:t>
                        </m:r>
                      </m:sub>
                    </m:sSub>
                    <m:func>
                      <m:funcPr>
                        <m:ctrlPr>
                          <a:rPr lang="en-GB" i="1">
                            <a:effectLst/>
                            <a:latin typeface="Cambria Math"/>
                          </a:rPr>
                        </m:ctrlPr>
                      </m:funcPr>
                      <m:fName>
                        <m:r>
                          <m:rPr>
                            <m:sty m:val="p"/>
                          </m:rPr>
                          <a:rPr lang="en-GB">
                            <a:effectLst/>
                            <a:latin typeface="Cambria Math"/>
                            <a:ea typeface="Calibri"/>
                            <a:cs typeface="Times New Roman"/>
                          </a:rPr>
                          <m:t>ln</m:t>
                        </m:r>
                      </m:fName>
                      <m:e>
                        <m:r>
                          <a:rPr lang="en-GB" i="1">
                            <a:effectLst/>
                            <a:latin typeface="Cambria Math"/>
                            <a:ea typeface="Calibri"/>
                            <a:cs typeface="Times New Roman"/>
                          </a:rPr>
                          <m:t>𝐴</m:t>
                        </m:r>
                      </m:e>
                    </m:func>
                    <m:r>
                      <a:rPr lang="en-GB" i="1">
                        <a:effectLst/>
                        <a:latin typeface="Cambria Math"/>
                        <a:ea typeface="Calibri"/>
                        <a:cs typeface="Times New Roman"/>
                      </a:rPr>
                      <m:t>+</m:t>
                    </m:r>
                    <m:sSub>
                      <m:sSubPr>
                        <m:ctrlPr>
                          <a:rPr lang="en-GB" i="1">
                            <a:effectLst/>
                            <a:latin typeface="Cambria Math"/>
                          </a:rPr>
                        </m:ctrlPr>
                      </m:sSubPr>
                      <m:e>
                        <m:r>
                          <a:rPr lang="en-GB" i="1">
                            <a:effectLst/>
                            <a:latin typeface="Cambria Math"/>
                            <a:ea typeface="Calibri"/>
                            <a:cs typeface="Times New Roman"/>
                          </a:rPr>
                          <m:t>𝛽</m:t>
                        </m:r>
                      </m:e>
                      <m:sub>
                        <m:r>
                          <a:rPr lang="en-GB" i="1">
                            <a:effectLst/>
                            <a:latin typeface="Cambria Math"/>
                            <a:ea typeface="Calibri"/>
                            <a:cs typeface="Times New Roman"/>
                          </a:rPr>
                          <m:t>2</m:t>
                        </m:r>
                      </m:sub>
                    </m:sSub>
                    <m:func>
                      <m:funcPr>
                        <m:ctrlPr>
                          <a:rPr lang="en-GB" i="1">
                            <a:effectLst/>
                            <a:latin typeface="Cambria Math"/>
                          </a:rPr>
                        </m:ctrlPr>
                      </m:funcPr>
                      <m:fName>
                        <m:r>
                          <m:rPr>
                            <m:sty m:val="p"/>
                          </m:rPr>
                          <a:rPr lang="en-GB">
                            <a:effectLst/>
                            <a:latin typeface="Cambria Math"/>
                            <a:ea typeface="Calibri"/>
                            <a:cs typeface="Times New Roman"/>
                          </a:rPr>
                          <m:t>ln</m:t>
                        </m:r>
                      </m:fName>
                      <m:e>
                        <m:r>
                          <a:rPr lang="en-GB" i="1">
                            <a:effectLst/>
                            <a:latin typeface="Cambria Math"/>
                            <a:ea typeface="Calibri"/>
                            <a:cs typeface="Times New Roman"/>
                          </a:rPr>
                          <m:t>𝑆</m:t>
                        </m:r>
                      </m:e>
                    </m:func>
                    <m:r>
                      <a:rPr lang="en-GB" i="1">
                        <a:effectLst/>
                        <a:latin typeface="Cambria Math"/>
                        <a:ea typeface="Calibri"/>
                        <a:cs typeface="Times New Roman"/>
                      </a:rPr>
                      <m:t>+</m:t>
                    </m:r>
                    <m:sSub>
                      <m:sSubPr>
                        <m:ctrlPr>
                          <a:rPr lang="en-GB" i="1">
                            <a:effectLst/>
                            <a:latin typeface="Cambria Math"/>
                          </a:rPr>
                        </m:ctrlPr>
                      </m:sSubPr>
                      <m:e>
                        <m:r>
                          <a:rPr lang="en-GB" i="1">
                            <a:effectLst/>
                            <a:latin typeface="Cambria Math"/>
                            <a:ea typeface="Calibri"/>
                            <a:cs typeface="Times New Roman"/>
                          </a:rPr>
                          <m:t>𝛽</m:t>
                        </m:r>
                      </m:e>
                      <m:sub>
                        <m:r>
                          <a:rPr lang="en-GB" i="1">
                            <a:effectLst/>
                            <a:latin typeface="Cambria Math"/>
                            <a:ea typeface="Calibri"/>
                            <a:cs typeface="Times New Roman"/>
                          </a:rPr>
                          <m:t>3</m:t>
                        </m:r>
                      </m:sub>
                    </m:sSub>
                    <m:func>
                      <m:funcPr>
                        <m:ctrlPr>
                          <a:rPr lang="en-GB" i="1">
                            <a:effectLst/>
                            <a:latin typeface="Cambria Math"/>
                          </a:rPr>
                        </m:ctrlPr>
                      </m:funcPr>
                      <m:fName>
                        <m:r>
                          <m:rPr>
                            <m:sty m:val="p"/>
                          </m:rPr>
                          <a:rPr lang="en-GB">
                            <a:effectLst/>
                            <a:latin typeface="Cambria Math"/>
                            <a:ea typeface="Calibri"/>
                            <a:cs typeface="Times New Roman"/>
                          </a:rPr>
                          <m:t>ln</m:t>
                        </m:r>
                      </m:fName>
                      <m:e>
                        <m:r>
                          <a:rPr lang="en-GB" i="1">
                            <a:effectLst/>
                            <a:latin typeface="Cambria Math"/>
                            <a:ea typeface="Calibri"/>
                            <a:cs typeface="Times New Roman"/>
                          </a:rPr>
                          <m:t>𝑃</m:t>
                        </m:r>
                      </m:e>
                    </m:func>
                    <m:r>
                      <a:rPr lang="en-GB" i="1">
                        <a:effectLst/>
                        <a:latin typeface="Cambria Math"/>
                        <a:ea typeface="Calibri"/>
                        <a:cs typeface="Times New Roman"/>
                      </a:rPr>
                      <m:t>+</m:t>
                    </m:r>
                    <m:r>
                      <a:rPr lang="en-GB" i="1">
                        <a:effectLst/>
                        <a:latin typeface="Cambria Math"/>
                        <a:ea typeface="Calibri"/>
                        <a:cs typeface="Times New Roman"/>
                      </a:rPr>
                      <m:t>𝜖</m:t>
                    </m:r>
                  </m:oMath>
                </a14:m>
                <a:r>
                  <a:rPr lang="en-GB" dirty="0">
                    <a:ea typeface="Calibri"/>
                    <a:cs typeface="Times New Roman"/>
                  </a:rPr>
                  <a:t>	</a:t>
                </a:r>
                <a:r>
                  <a:rPr lang="en-GB" dirty="0" smtClean="0">
                    <a:ea typeface="Calibri"/>
                    <a:cs typeface="Times New Roman"/>
                  </a:rPr>
                  <a:t>(1)</a:t>
                </a:r>
              </a:p>
              <a:p>
                <a:pPr marL="0" indent="0">
                  <a:buNone/>
                </a:pPr>
                <a:r>
                  <a:rPr lang="en-GB" sz="2000" i="1" dirty="0" smtClean="0"/>
                  <a:t>(EG-exam grade; A-attendance; S-slide engagement; P-previous exam grade)</a:t>
                </a:r>
              </a:p>
              <a:p>
                <a:pPr marL="0" indent="0">
                  <a:buNone/>
                </a:pPr>
                <a:endParaRPr lang="en-GB" dirty="0" smtClean="0"/>
              </a:p>
              <a:p>
                <a:r>
                  <a:rPr lang="en-GB" dirty="0" smtClean="0"/>
                  <a:t>Isoquant analysis: virtual engagement and class attendance are two inputs and exam performance as the output. </a:t>
                </a:r>
                <a:endParaRPr lang="en-GB"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3"/>
                <a:stretch>
                  <a:fillRect l="-1630" t="-2830"/>
                </a:stretch>
              </a:blipFill>
            </p:spPr>
            <p:txBody>
              <a:bodyPr/>
              <a:lstStyle/>
              <a:p>
                <a:r>
                  <a:rPr lang="en-GB">
                    <a:noFill/>
                  </a:rPr>
                  <a:t> </a:t>
                </a:r>
              </a:p>
            </p:txBody>
          </p:sp>
        </mc:Fallback>
      </mc:AlternateContent>
    </p:spTree>
    <p:extLst>
      <p:ext uri="{BB962C8B-B14F-4D97-AF65-F5344CB8AC3E}">
        <p14:creationId xmlns:p14="http://schemas.microsoft.com/office/powerpoint/2010/main" val="37969291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Results</a:t>
            </a:r>
            <a:endParaRPr lang="en-GB" dirty="0"/>
          </a:p>
        </p:txBody>
      </p:sp>
      <p:pic>
        <p:nvPicPr>
          <p:cNvPr id="6" name="Picture 5"/>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5616" y="1196752"/>
            <a:ext cx="6984776" cy="5256991"/>
          </a:xfrm>
          <a:prstGeom prst="rect">
            <a:avLst/>
          </a:prstGeom>
          <a:noFill/>
          <a:ln>
            <a:noFill/>
          </a:ln>
        </p:spPr>
      </p:pic>
    </p:spTree>
    <p:extLst>
      <p:ext uri="{BB962C8B-B14F-4D97-AF65-F5344CB8AC3E}">
        <p14:creationId xmlns:p14="http://schemas.microsoft.com/office/powerpoint/2010/main" val="10966104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Results (cont.)</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73760885"/>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629274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Implications</a:t>
            </a:r>
            <a:endParaRPr lang="en-GB" dirty="0"/>
          </a:p>
        </p:txBody>
      </p:sp>
      <p:sp>
        <p:nvSpPr>
          <p:cNvPr id="3" name="Content Placeholder 2"/>
          <p:cNvSpPr>
            <a:spLocks noGrp="1"/>
          </p:cNvSpPr>
          <p:nvPr>
            <p:ph idx="1"/>
          </p:nvPr>
        </p:nvSpPr>
        <p:spPr/>
        <p:txBody>
          <a:bodyPr/>
          <a:lstStyle/>
          <a:p>
            <a:r>
              <a:rPr lang="en-GB" dirty="0" smtClean="0"/>
              <a:t>Online materials are beneficial to both groups (highly engaged and less engaged)</a:t>
            </a:r>
          </a:p>
          <a:p>
            <a:r>
              <a:rPr lang="en-GB" dirty="0" smtClean="0"/>
              <a:t>Unknown for highly engaged: can they get high marks without VLE? </a:t>
            </a:r>
          </a:p>
          <a:p>
            <a:r>
              <a:rPr lang="en-GB" dirty="0" smtClean="0"/>
              <a:t>Highly engaged: more online and maintain attendance </a:t>
            </a:r>
            <a:r>
              <a:rPr lang="en-GB" dirty="0" smtClean="0">
                <a:sym typeface="Wingdings" panose="05000000000000000000" pitchFamily="2" charset="2"/>
              </a:rPr>
              <a:t> lower grades</a:t>
            </a:r>
            <a:endParaRPr lang="en-GB" dirty="0"/>
          </a:p>
        </p:txBody>
      </p:sp>
    </p:spTree>
    <p:extLst>
      <p:ext uri="{BB962C8B-B14F-4D97-AF65-F5344CB8AC3E}">
        <p14:creationId xmlns:p14="http://schemas.microsoft.com/office/powerpoint/2010/main" val="38216474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38935992"/>
              </p:ext>
            </p:extLst>
          </p:nvPr>
        </p:nvGraphicFramePr>
        <p:xfrm>
          <a:off x="1331640" y="260648"/>
          <a:ext cx="7478886" cy="4464495"/>
        </p:xfrm>
        <a:graphic>
          <a:graphicData uri="http://schemas.openxmlformats.org/drawingml/2006/table">
            <a:tbl>
              <a:tblPr firstRow="1" firstCol="1" bandRow="1">
                <a:tableStyleId>{5C22544A-7EE6-4342-B048-85BDC9FD1C3A}</a:tableStyleId>
              </a:tblPr>
              <a:tblGrid>
                <a:gridCol w="454786"/>
                <a:gridCol w="900671"/>
                <a:gridCol w="1345747"/>
                <a:gridCol w="1569902"/>
                <a:gridCol w="1454992"/>
                <a:gridCol w="766339"/>
                <a:gridCol w="539755"/>
                <a:gridCol w="446694"/>
              </a:tblGrid>
              <a:tr h="637785">
                <a:tc>
                  <a:txBody>
                    <a:bodyPr/>
                    <a:lstStyle/>
                    <a:p>
                      <a:pPr>
                        <a:lnSpc>
                          <a:spcPct val="107000"/>
                        </a:lnSpc>
                        <a:spcAft>
                          <a:spcPts val="0"/>
                        </a:spcAft>
                      </a:pPr>
                      <a:r>
                        <a:rPr lang="en-GB" sz="900" dirty="0">
                          <a:effectLst/>
                        </a:rPr>
                        <a:t> </a:t>
                      </a:r>
                      <a:endParaRPr lang="en-GB" sz="1100" dirty="0">
                        <a:effectLst/>
                        <a:latin typeface="Calibri"/>
                        <a:ea typeface="Calibri"/>
                        <a:cs typeface="Times New Roman"/>
                      </a:endParaRPr>
                    </a:p>
                  </a:txBody>
                  <a:tcPr marL="68580" marR="68580" marT="0" marB="0"/>
                </a:tc>
                <a:tc>
                  <a:txBody>
                    <a:bodyPr/>
                    <a:lstStyle/>
                    <a:p>
                      <a:pPr>
                        <a:lnSpc>
                          <a:spcPct val="107000"/>
                        </a:lnSpc>
                        <a:spcAft>
                          <a:spcPts val="0"/>
                        </a:spcAft>
                      </a:pPr>
                      <a:r>
                        <a:rPr lang="en-GB" sz="900">
                          <a:effectLst/>
                        </a:rPr>
                        <a:t>Constant</a:t>
                      </a:r>
                      <a:endParaRPr lang="en-GB" sz="1100">
                        <a:effectLst/>
                        <a:latin typeface="Calibri"/>
                        <a:ea typeface="Calibri"/>
                        <a:cs typeface="Times New Roman"/>
                      </a:endParaRPr>
                    </a:p>
                  </a:txBody>
                  <a:tcPr marL="68580" marR="68580" marT="0" marB="0" anchor="ctr"/>
                </a:tc>
                <a:tc>
                  <a:txBody>
                    <a:bodyPr/>
                    <a:lstStyle/>
                    <a:p>
                      <a:pPr>
                        <a:lnSpc>
                          <a:spcPct val="107000"/>
                        </a:lnSpc>
                        <a:spcAft>
                          <a:spcPts val="0"/>
                        </a:spcAft>
                      </a:pPr>
                      <a:r>
                        <a:rPr lang="en-GB" sz="900" dirty="0">
                          <a:effectLst/>
                        </a:rPr>
                        <a:t>Ln(</a:t>
                      </a:r>
                      <a:r>
                        <a:rPr lang="en-GB" sz="900" dirty="0" err="1">
                          <a:effectLst/>
                        </a:rPr>
                        <a:t>SlidesMean</a:t>
                      </a:r>
                      <a:r>
                        <a:rPr lang="en-GB" sz="900" dirty="0">
                          <a:effectLst/>
                        </a:rPr>
                        <a:t>)</a:t>
                      </a:r>
                      <a:endParaRPr lang="en-GB" sz="1100" dirty="0">
                        <a:effectLst/>
                        <a:latin typeface="Calibri"/>
                        <a:ea typeface="Calibri"/>
                        <a:cs typeface="Times New Roman"/>
                      </a:endParaRPr>
                    </a:p>
                  </a:txBody>
                  <a:tcPr marL="68580" marR="68580" marT="0" marB="0" anchor="ctr"/>
                </a:tc>
                <a:tc>
                  <a:txBody>
                    <a:bodyPr/>
                    <a:lstStyle/>
                    <a:p>
                      <a:pPr>
                        <a:lnSpc>
                          <a:spcPct val="107000"/>
                        </a:lnSpc>
                        <a:spcAft>
                          <a:spcPts val="0"/>
                        </a:spcAft>
                      </a:pPr>
                      <a:r>
                        <a:rPr lang="en-GB" sz="900">
                          <a:effectLst/>
                        </a:rPr>
                        <a:t>Ln(AttendFrequency)</a:t>
                      </a:r>
                      <a:endParaRPr lang="en-GB" sz="1100">
                        <a:effectLst/>
                        <a:latin typeface="Calibri"/>
                        <a:ea typeface="Calibri"/>
                        <a:cs typeface="Times New Roman"/>
                      </a:endParaRPr>
                    </a:p>
                  </a:txBody>
                  <a:tcPr marL="68580" marR="68580" marT="0" marB="0" anchor="ctr"/>
                </a:tc>
                <a:tc>
                  <a:txBody>
                    <a:bodyPr/>
                    <a:lstStyle/>
                    <a:p>
                      <a:pPr>
                        <a:lnSpc>
                          <a:spcPct val="107000"/>
                        </a:lnSpc>
                        <a:spcAft>
                          <a:spcPts val="0"/>
                        </a:spcAft>
                      </a:pPr>
                      <a:r>
                        <a:rPr lang="en-GB" sz="900">
                          <a:effectLst/>
                        </a:rPr>
                        <a:t>Ln(L1PrinTestMark)</a:t>
                      </a:r>
                      <a:endParaRPr lang="en-GB" sz="1100">
                        <a:effectLst/>
                        <a:latin typeface="Calibri"/>
                        <a:ea typeface="Calibri"/>
                        <a:cs typeface="Times New Roman"/>
                      </a:endParaRPr>
                    </a:p>
                  </a:txBody>
                  <a:tcPr marL="68580" marR="68580" marT="0" marB="0" anchor="ctr"/>
                </a:tc>
                <a:tc>
                  <a:txBody>
                    <a:bodyPr/>
                    <a:lstStyle/>
                    <a:p>
                      <a:pPr>
                        <a:lnSpc>
                          <a:spcPct val="107000"/>
                        </a:lnSpc>
                        <a:spcAft>
                          <a:spcPts val="0"/>
                        </a:spcAft>
                      </a:pPr>
                      <a:r>
                        <a:rPr lang="en-GB" sz="900">
                          <a:effectLst/>
                        </a:rPr>
                        <a:t>F</a:t>
                      </a:r>
                      <a:endParaRPr lang="en-GB" sz="1100">
                        <a:effectLst/>
                        <a:latin typeface="Calibri"/>
                        <a:ea typeface="Calibri"/>
                        <a:cs typeface="Times New Roman"/>
                      </a:endParaRPr>
                    </a:p>
                  </a:txBody>
                  <a:tcPr marL="68580" marR="68580" marT="0" marB="0" anchor="ctr"/>
                </a:tc>
                <a:tc>
                  <a:txBody>
                    <a:bodyPr/>
                    <a:lstStyle/>
                    <a:p>
                      <a:pPr>
                        <a:lnSpc>
                          <a:spcPct val="107000"/>
                        </a:lnSpc>
                        <a:spcAft>
                          <a:spcPts val="0"/>
                        </a:spcAft>
                      </a:pPr>
                      <a:r>
                        <a:rPr lang="en-GB" sz="900">
                          <a:effectLst/>
                        </a:rPr>
                        <a:t>R</a:t>
                      </a:r>
                      <a:r>
                        <a:rPr lang="en-GB" sz="900" baseline="30000">
                          <a:effectLst/>
                        </a:rPr>
                        <a:t>2</a:t>
                      </a:r>
                      <a:endParaRPr lang="en-GB" sz="1100">
                        <a:effectLst/>
                        <a:latin typeface="Calibri"/>
                        <a:ea typeface="Calibri"/>
                        <a:cs typeface="Times New Roman"/>
                      </a:endParaRPr>
                    </a:p>
                  </a:txBody>
                  <a:tcPr marL="68580" marR="68580" marT="0" marB="0" anchor="ctr"/>
                </a:tc>
                <a:tc>
                  <a:txBody>
                    <a:bodyPr/>
                    <a:lstStyle/>
                    <a:p>
                      <a:pPr>
                        <a:lnSpc>
                          <a:spcPct val="107000"/>
                        </a:lnSpc>
                        <a:spcAft>
                          <a:spcPts val="0"/>
                        </a:spcAft>
                      </a:pPr>
                      <a:r>
                        <a:rPr lang="en-GB" sz="900">
                          <a:effectLst/>
                        </a:rPr>
                        <a:t>Obs.</a:t>
                      </a:r>
                      <a:endParaRPr lang="en-GB" sz="1100">
                        <a:effectLst/>
                        <a:latin typeface="Calibri"/>
                        <a:ea typeface="Calibri"/>
                        <a:cs typeface="Times New Roman"/>
                      </a:endParaRPr>
                    </a:p>
                  </a:txBody>
                  <a:tcPr marL="68580" marR="68580" marT="0" marB="0" anchor="ctr"/>
                </a:tc>
              </a:tr>
              <a:tr h="637785">
                <a:tc>
                  <a:txBody>
                    <a:bodyPr/>
                    <a:lstStyle/>
                    <a:p>
                      <a:pPr>
                        <a:lnSpc>
                          <a:spcPct val="107000"/>
                        </a:lnSpc>
                        <a:spcAft>
                          <a:spcPts val="0"/>
                        </a:spcAft>
                      </a:pPr>
                      <a:r>
                        <a:rPr lang="en-GB" sz="900">
                          <a:effectLst/>
                        </a:rPr>
                        <a:t>All</a:t>
                      </a:r>
                      <a:endParaRPr lang="en-GB" sz="1100">
                        <a:effectLst/>
                        <a:latin typeface="Calibri"/>
                        <a:ea typeface="Calibri"/>
                        <a:cs typeface="Times New Roman"/>
                      </a:endParaRPr>
                    </a:p>
                  </a:txBody>
                  <a:tcPr marL="68580" marR="68580" marT="0" marB="0" anchor="ctr"/>
                </a:tc>
                <a:tc>
                  <a:txBody>
                    <a:bodyPr/>
                    <a:lstStyle/>
                    <a:p>
                      <a:pPr>
                        <a:lnSpc>
                          <a:spcPct val="107000"/>
                        </a:lnSpc>
                        <a:spcAft>
                          <a:spcPts val="0"/>
                        </a:spcAft>
                      </a:pPr>
                      <a:r>
                        <a:rPr lang="en-GB" sz="900">
                          <a:effectLst/>
                        </a:rPr>
                        <a:t>-1.557 (0.907)</a:t>
                      </a:r>
                      <a:endParaRPr lang="en-GB" sz="1100">
                        <a:effectLst/>
                        <a:latin typeface="Calibri"/>
                        <a:ea typeface="Calibri"/>
                        <a:cs typeface="Times New Roman"/>
                      </a:endParaRPr>
                    </a:p>
                  </a:txBody>
                  <a:tcPr marL="68580" marR="68580" marT="0" marB="0" anchor="ctr"/>
                </a:tc>
                <a:tc>
                  <a:txBody>
                    <a:bodyPr/>
                    <a:lstStyle/>
                    <a:p>
                      <a:pPr>
                        <a:lnSpc>
                          <a:spcPct val="107000"/>
                        </a:lnSpc>
                        <a:spcAft>
                          <a:spcPts val="0"/>
                        </a:spcAft>
                      </a:pPr>
                      <a:r>
                        <a:rPr lang="en-GB" sz="900">
                          <a:effectLst/>
                        </a:rPr>
                        <a:t>0.049</a:t>
                      </a:r>
                      <a:endParaRPr lang="en-GB" sz="1100">
                        <a:effectLst/>
                      </a:endParaRPr>
                    </a:p>
                    <a:p>
                      <a:pPr>
                        <a:lnSpc>
                          <a:spcPct val="107000"/>
                        </a:lnSpc>
                        <a:spcAft>
                          <a:spcPts val="0"/>
                        </a:spcAft>
                      </a:pPr>
                      <a:r>
                        <a:rPr lang="en-GB" sz="900">
                          <a:effectLst/>
                        </a:rPr>
                        <a:t>(0.095)</a:t>
                      </a:r>
                      <a:endParaRPr lang="en-GB" sz="1100">
                        <a:effectLst/>
                        <a:latin typeface="Calibri"/>
                        <a:ea typeface="Calibri"/>
                        <a:cs typeface="Times New Roman"/>
                      </a:endParaRPr>
                    </a:p>
                  </a:txBody>
                  <a:tcPr marL="68580" marR="68580" marT="0" marB="0" anchor="ctr"/>
                </a:tc>
                <a:tc>
                  <a:txBody>
                    <a:bodyPr/>
                    <a:lstStyle/>
                    <a:p>
                      <a:pPr>
                        <a:lnSpc>
                          <a:spcPct val="107000"/>
                        </a:lnSpc>
                        <a:spcAft>
                          <a:spcPts val="0"/>
                        </a:spcAft>
                      </a:pPr>
                      <a:r>
                        <a:rPr lang="en-GB" sz="900">
                          <a:effectLst/>
                        </a:rPr>
                        <a:t>0.165</a:t>
                      </a:r>
                      <a:endParaRPr lang="en-GB" sz="1100">
                        <a:effectLst/>
                      </a:endParaRPr>
                    </a:p>
                    <a:p>
                      <a:pPr>
                        <a:lnSpc>
                          <a:spcPct val="107000"/>
                        </a:lnSpc>
                        <a:spcAft>
                          <a:spcPts val="0"/>
                        </a:spcAft>
                      </a:pPr>
                      <a:r>
                        <a:rPr lang="en-GB" sz="900">
                          <a:effectLst/>
                        </a:rPr>
                        <a:t>(0.056)***</a:t>
                      </a:r>
                      <a:endParaRPr lang="en-GB" sz="1100">
                        <a:effectLst/>
                        <a:latin typeface="Calibri"/>
                        <a:ea typeface="Calibri"/>
                        <a:cs typeface="Times New Roman"/>
                      </a:endParaRPr>
                    </a:p>
                  </a:txBody>
                  <a:tcPr marL="68580" marR="68580" marT="0" marB="0" anchor="ctr"/>
                </a:tc>
                <a:tc>
                  <a:txBody>
                    <a:bodyPr/>
                    <a:lstStyle/>
                    <a:p>
                      <a:pPr>
                        <a:lnSpc>
                          <a:spcPct val="107000"/>
                        </a:lnSpc>
                        <a:spcAft>
                          <a:spcPts val="0"/>
                        </a:spcAft>
                      </a:pPr>
                      <a:r>
                        <a:rPr lang="en-GB" sz="900">
                          <a:effectLst/>
                        </a:rPr>
                        <a:t>1.222</a:t>
                      </a:r>
                      <a:endParaRPr lang="en-GB" sz="1100">
                        <a:effectLst/>
                      </a:endParaRPr>
                    </a:p>
                    <a:p>
                      <a:pPr>
                        <a:lnSpc>
                          <a:spcPct val="107000"/>
                        </a:lnSpc>
                        <a:spcAft>
                          <a:spcPts val="0"/>
                        </a:spcAft>
                      </a:pPr>
                      <a:r>
                        <a:rPr lang="en-GB" sz="900">
                          <a:effectLst/>
                        </a:rPr>
                        <a:t>(0.219)***</a:t>
                      </a:r>
                      <a:endParaRPr lang="en-GB" sz="1100">
                        <a:effectLst/>
                        <a:latin typeface="Calibri"/>
                        <a:ea typeface="Calibri"/>
                        <a:cs typeface="Times New Roman"/>
                      </a:endParaRPr>
                    </a:p>
                  </a:txBody>
                  <a:tcPr marL="68580" marR="68580" marT="0" marB="0" anchor="ctr"/>
                </a:tc>
                <a:tc>
                  <a:txBody>
                    <a:bodyPr/>
                    <a:lstStyle/>
                    <a:p>
                      <a:pPr>
                        <a:lnSpc>
                          <a:spcPct val="107000"/>
                        </a:lnSpc>
                        <a:spcAft>
                          <a:spcPts val="0"/>
                        </a:spcAft>
                      </a:pPr>
                      <a:r>
                        <a:rPr lang="en-GB" sz="900">
                          <a:effectLst/>
                        </a:rPr>
                        <a:t>16.25***</a:t>
                      </a:r>
                      <a:endParaRPr lang="en-GB" sz="1100">
                        <a:effectLst/>
                        <a:latin typeface="Calibri"/>
                        <a:ea typeface="Calibri"/>
                        <a:cs typeface="Times New Roman"/>
                      </a:endParaRPr>
                    </a:p>
                  </a:txBody>
                  <a:tcPr marL="68580" marR="68580" marT="0" marB="0" anchor="ctr"/>
                </a:tc>
                <a:tc>
                  <a:txBody>
                    <a:bodyPr/>
                    <a:lstStyle/>
                    <a:p>
                      <a:pPr>
                        <a:lnSpc>
                          <a:spcPct val="107000"/>
                        </a:lnSpc>
                        <a:spcAft>
                          <a:spcPts val="0"/>
                        </a:spcAft>
                      </a:pPr>
                      <a:r>
                        <a:rPr lang="en-GB" sz="900">
                          <a:effectLst/>
                        </a:rPr>
                        <a:t>0.267</a:t>
                      </a:r>
                      <a:endParaRPr lang="en-GB" sz="1100">
                        <a:effectLst/>
                        <a:latin typeface="Calibri"/>
                        <a:ea typeface="Calibri"/>
                        <a:cs typeface="Times New Roman"/>
                      </a:endParaRPr>
                    </a:p>
                  </a:txBody>
                  <a:tcPr marL="68580" marR="68580" marT="0" marB="0" anchor="ctr"/>
                </a:tc>
                <a:tc>
                  <a:txBody>
                    <a:bodyPr/>
                    <a:lstStyle/>
                    <a:p>
                      <a:pPr>
                        <a:lnSpc>
                          <a:spcPct val="107000"/>
                        </a:lnSpc>
                        <a:spcAft>
                          <a:spcPts val="0"/>
                        </a:spcAft>
                      </a:pPr>
                      <a:r>
                        <a:rPr lang="en-GB" sz="900">
                          <a:effectLst/>
                        </a:rPr>
                        <a:t>138</a:t>
                      </a:r>
                      <a:endParaRPr lang="en-GB" sz="1100">
                        <a:effectLst/>
                        <a:latin typeface="Calibri"/>
                        <a:ea typeface="Calibri"/>
                        <a:cs typeface="Times New Roman"/>
                      </a:endParaRPr>
                    </a:p>
                  </a:txBody>
                  <a:tcPr marL="68580" marR="68580" marT="0" marB="0" anchor="ctr"/>
                </a:tc>
              </a:tr>
              <a:tr h="637785">
                <a:tc>
                  <a:txBody>
                    <a:bodyPr/>
                    <a:lstStyle/>
                    <a:p>
                      <a:pPr>
                        <a:lnSpc>
                          <a:spcPct val="107000"/>
                        </a:lnSpc>
                        <a:spcAft>
                          <a:spcPts val="0"/>
                        </a:spcAft>
                      </a:pPr>
                      <a:r>
                        <a:rPr lang="en-GB" sz="900">
                          <a:effectLst/>
                        </a:rPr>
                        <a:t>1</a:t>
                      </a:r>
                      <a:r>
                        <a:rPr lang="en-GB" sz="900" baseline="30000">
                          <a:effectLst/>
                        </a:rPr>
                        <a:t>st</a:t>
                      </a:r>
                      <a:endParaRPr lang="en-GB" sz="1100">
                        <a:effectLst/>
                        <a:latin typeface="Calibri"/>
                        <a:ea typeface="Calibri"/>
                        <a:cs typeface="Times New Roman"/>
                      </a:endParaRPr>
                    </a:p>
                  </a:txBody>
                  <a:tcPr marL="68580" marR="68580" marT="0" marB="0" anchor="ctr"/>
                </a:tc>
                <a:tc>
                  <a:txBody>
                    <a:bodyPr/>
                    <a:lstStyle/>
                    <a:p>
                      <a:pPr>
                        <a:lnSpc>
                          <a:spcPct val="107000"/>
                        </a:lnSpc>
                        <a:spcAft>
                          <a:spcPts val="0"/>
                        </a:spcAft>
                      </a:pPr>
                      <a:r>
                        <a:rPr lang="en-GB" sz="900">
                          <a:effectLst/>
                        </a:rPr>
                        <a:t>4.221</a:t>
                      </a:r>
                      <a:endParaRPr lang="en-GB" sz="1100">
                        <a:effectLst/>
                      </a:endParaRPr>
                    </a:p>
                    <a:p>
                      <a:pPr>
                        <a:lnSpc>
                          <a:spcPct val="107000"/>
                        </a:lnSpc>
                        <a:spcAft>
                          <a:spcPts val="0"/>
                        </a:spcAft>
                      </a:pPr>
                      <a:r>
                        <a:rPr lang="en-GB" sz="900">
                          <a:effectLst/>
                        </a:rPr>
                        <a:t>(0.770)***</a:t>
                      </a:r>
                      <a:endParaRPr lang="en-GB" sz="1100">
                        <a:effectLst/>
                        <a:latin typeface="Calibri"/>
                        <a:ea typeface="Calibri"/>
                        <a:cs typeface="Times New Roman"/>
                      </a:endParaRPr>
                    </a:p>
                  </a:txBody>
                  <a:tcPr marL="68580" marR="68580" marT="0" marB="0" anchor="ctr"/>
                </a:tc>
                <a:tc>
                  <a:txBody>
                    <a:bodyPr/>
                    <a:lstStyle/>
                    <a:p>
                      <a:pPr>
                        <a:lnSpc>
                          <a:spcPct val="107000"/>
                        </a:lnSpc>
                        <a:spcAft>
                          <a:spcPts val="0"/>
                        </a:spcAft>
                      </a:pPr>
                      <a:r>
                        <a:rPr lang="en-GB" sz="900">
                          <a:effectLst/>
                        </a:rPr>
                        <a:t>-0.065</a:t>
                      </a:r>
                      <a:endParaRPr lang="en-GB" sz="1100">
                        <a:effectLst/>
                      </a:endParaRPr>
                    </a:p>
                    <a:p>
                      <a:pPr>
                        <a:lnSpc>
                          <a:spcPct val="107000"/>
                        </a:lnSpc>
                        <a:spcAft>
                          <a:spcPts val="0"/>
                        </a:spcAft>
                      </a:pPr>
                      <a:r>
                        <a:rPr lang="en-GB" sz="900">
                          <a:effectLst/>
                        </a:rPr>
                        <a:t>(0.038)</a:t>
                      </a:r>
                      <a:endParaRPr lang="en-GB" sz="1100">
                        <a:effectLst/>
                        <a:latin typeface="Calibri"/>
                        <a:ea typeface="Calibri"/>
                        <a:cs typeface="Times New Roman"/>
                      </a:endParaRPr>
                    </a:p>
                  </a:txBody>
                  <a:tcPr marL="68580" marR="68580" marT="0" marB="0" anchor="ctr"/>
                </a:tc>
                <a:tc>
                  <a:txBody>
                    <a:bodyPr/>
                    <a:lstStyle/>
                    <a:p>
                      <a:pPr>
                        <a:lnSpc>
                          <a:spcPct val="107000"/>
                        </a:lnSpc>
                        <a:spcAft>
                          <a:spcPts val="0"/>
                        </a:spcAft>
                      </a:pPr>
                      <a:r>
                        <a:rPr lang="en-GB" sz="900">
                          <a:effectLst/>
                        </a:rPr>
                        <a:t>0.038</a:t>
                      </a:r>
                      <a:endParaRPr lang="en-GB" sz="1100">
                        <a:effectLst/>
                      </a:endParaRPr>
                    </a:p>
                    <a:p>
                      <a:pPr>
                        <a:lnSpc>
                          <a:spcPct val="107000"/>
                        </a:lnSpc>
                        <a:spcAft>
                          <a:spcPts val="0"/>
                        </a:spcAft>
                      </a:pPr>
                      <a:r>
                        <a:rPr lang="en-GB" sz="900">
                          <a:effectLst/>
                        </a:rPr>
                        <a:t>(0.022)</a:t>
                      </a:r>
                      <a:endParaRPr lang="en-GB" sz="1100">
                        <a:effectLst/>
                        <a:latin typeface="Calibri"/>
                        <a:ea typeface="Calibri"/>
                        <a:cs typeface="Times New Roman"/>
                      </a:endParaRPr>
                    </a:p>
                  </a:txBody>
                  <a:tcPr marL="68580" marR="68580" marT="0" marB="0" anchor="ctr"/>
                </a:tc>
                <a:tc>
                  <a:txBody>
                    <a:bodyPr/>
                    <a:lstStyle/>
                    <a:p>
                      <a:pPr>
                        <a:lnSpc>
                          <a:spcPct val="107000"/>
                        </a:lnSpc>
                        <a:spcAft>
                          <a:spcPts val="0"/>
                        </a:spcAft>
                      </a:pPr>
                      <a:r>
                        <a:rPr lang="en-GB" sz="900">
                          <a:effectLst/>
                        </a:rPr>
                        <a:t>0.015</a:t>
                      </a:r>
                      <a:endParaRPr lang="en-GB" sz="1100">
                        <a:effectLst/>
                      </a:endParaRPr>
                    </a:p>
                    <a:p>
                      <a:pPr>
                        <a:lnSpc>
                          <a:spcPct val="107000"/>
                        </a:lnSpc>
                        <a:spcAft>
                          <a:spcPts val="0"/>
                        </a:spcAft>
                      </a:pPr>
                      <a:r>
                        <a:rPr lang="en-GB" sz="900">
                          <a:effectLst/>
                        </a:rPr>
                        <a:t>(0.018)</a:t>
                      </a:r>
                      <a:endParaRPr lang="en-GB" sz="1100">
                        <a:effectLst/>
                        <a:latin typeface="Calibri"/>
                        <a:ea typeface="Calibri"/>
                        <a:cs typeface="Times New Roman"/>
                      </a:endParaRPr>
                    </a:p>
                  </a:txBody>
                  <a:tcPr marL="68580" marR="68580" marT="0" marB="0" anchor="ctr"/>
                </a:tc>
                <a:tc>
                  <a:txBody>
                    <a:bodyPr/>
                    <a:lstStyle/>
                    <a:p>
                      <a:pPr>
                        <a:lnSpc>
                          <a:spcPct val="107000"/>
                        </a:lnSpc>
                        <a:spcAft>
                          <a:spcPts val="0"/>
                        </a:spcAft>
                      </a:pPr>
                      <a:r>
                        <a:rPr lang="en-GB" sz="900">
                          <a:effectLst/>
                        </a:rPr>
                        <a:t>2.37</a:t>
                      </a:r>
                      <a:endParaRPr lang="en-GB" sz="1100">
                        <a:effectLst/>
                        <a:latin typeface="Calibri"/>
                        <a:ea typeface="Calibri"/>
                        <a:cs typeface="Times New Roman"/>
                      </a:endParaRPr>
                    </a:p>
                  </a:txBody>
                  <a:tcPr marL="68580" marR="68580" marT="0" marB="0" anchor="ctr"/>
                </a:tc>
                <a:tc>
                  <a:txBody>
                    <a:bodyPr/>
                    <a:lstStyle/>
                    <a:p>
                      <a:pPr>
                        <a:lnSpc>
                          <a:spcPct val="107000"/>
                        </a:lnSpc>
                        <a:spcAft>
                          <a:spcPts val="0"/>
                        </a:spcAft>
                      </a:pPr>
                      <a:r>
                        <a:rPr lang="en-GB" sz="900">
                          <a:effectLst/>
                        </a:rPr>
                        <a:t>0.471</a:t>
                      </a:r>
                      <a:endParaRPr lang="en-GB" sz="1100">
                        <a:effectLst/>
                        <a:latin typeface="Calibri"/>
                        <a:ea typeface="Calibri"/>
                        <a:cs typeface="Times New Roman"/>
                      </a:endParaRPr>
                    </a:p>
                  </a:txBody>
                  <a:tcPr marL="68580" marR="68580" marT="0" marB="0" anchor="ctr"/>
                </a:tc>
                <a:tc>
                  <a:txBody>
                    <a:bodyPr/>
                    <a:lstStyle/>
                    <a:p>
                      <a:pPr>
                        <a:lnSpc>
                          <a:spcPct val="107000"/>
                        </a:lnSpc>
                        <a:spcAft>
                          <a:spcPts val="0"/>
                        </a:spcAft>
                      </a:pPr>
                      <a:r>
                        <a:rPr lang="en-GB" sz="900">
                          <a:effectLst/>
                        </a:rPr>
                        <a:t>12</a:t>
                      </a:r>
                      <a:endParaRPr lang="en-GB" sz="1100">
                        <a:effectLst/>
                        <a:latin typeface="Calibri"/>
                        <a:ea typeface="Calibri"/>
                        <a:cs typeface="Times New Roman"/>
                      </a:endParaRPr>
                    </a:p>
                  </a:txBody>
                  <a:tcPr marL="68580" marR="68580" marT="0" marB="0" anchor="ctr"/>
                </a:tc>
              </a:tr>
              <a:tr h="637785">
                <a:tc>
                  <a:txBody>
                    <a:bodyPr/>
                    <a:lstStyle/>
                    <a:p>
                      <a:pPr>
                        <a:lnSpc>
                          <a:spcPct val="107000"/>
                        </a:lnSpc>
                        <a:spcAft>
                          <a:spcPts val="0"/>
                        </a:spcAft>
                      </a:pPr>
                      <a:r>
                        <a:rPr lang="en-GB" sz="900">
                          <a:effectLst/>
                        </a:rPr>
                        <a:t>2:1</a:t>
                      </a:r>
                      <a:endParaRPr lang="en-GB" sz="1100">
                        <a:effectLst/>
                        <a:latin typeface="Calibri"/>
                        <a:ea typeface="Calibri"/>
                        <a:cs typeface="Times New Roman"/>
                      </a:endParaRPr>
                    </a:p>
                  </a:txBody>
                  <a:tcPr marL="68580" marR="68580" marT="0" marB="0" anchor="ctr"/>
                </a:tc>
                <a:tc>
                  <a:txBody>
                    <a:bodyPr/>
                    <a:lstStyle/>
                    <a:p>
                      <a:pPr>
                        <a:lnSpc>
                          <a:spcPct val="107000"/>
                        </a:lnSpc>
                        <a:spcAft>
                          <a:spcPts val="0"/>
                        </a:spcAft>
                      </a:pPr>
                      <a:r>
                        <a:rPr lang="en-GB" sz="900">
                          <a:effectLst/>
                        </a:rPr>
                        <a:t>3.807</a:t>
                      </a:r>
                      <a:endParaRPr lang="en-GB" sz="1100">
                        <a:effectLst/>
                      </a:endParaRPr>
                    </a:p>
                    <a:p>
                      <a:pPr>
                        <a:lnSpc>
                          <a:spcPct val="107000"/>
                        </a:lnSpc>
                        <a:spcAft>
                          <a:spcPts val="0"/>
                        </a:spcAft>
                      </a:pPr>
                      <a:r>
                        <a:rPr lang="en-GB" sz="900">
                          <a:effectLst/>
                        </a:rPr>
                        <a:t>(0.412)***</a:t>
                      </a:r>
                      <a:endParaRPr lang="en-GB" sz="1100">
                        <a:effectLst/>
                        <a:latin typeface="Calibri"/>
                        <a:ea typeface="Calibri"/>
                        <a:cs typeface="Times New Roman"/>
                      </a:endParaRPr>
                    </a:p>
                  </a:txBody>
                  <a:tcPr marL="68580" marR="68580" marT="0" marB="0" anchor="ctr"/>
                </a:tc>
                <a:tc>
                  <a:txBody>
                    <a:bodyPr/>
                    <a:lstStyle/>
                    <a:p>
                      <a:pPr>
                        <a:lnSpc>
                          <a:spcPct val="107000"/>
                        </a:lnSpc>
                        <a:spcAft>
                          <a:spcPts val="0"/>
                        </a:spcAft>
                      </a:pPr>
                      <a:r>
                        <a:rPr lang="en-GB" sz="900" dirty="0">
                          <a:effectLst/>
                        </a:rPr>
                        <a:t>-0.018</a:t>
                      </a:r>
                      <a:endParaRPr lang="en-GB" sz="1100" dirty="0">
                        <a:effectLst/>
                      </a:endParaRPr>
                    </a:p>
                    <a:p>
                      <a:pPr>
                        <a:lnSpc>
                          <a:spcPct val="107000"/>
                        </a:lnSpc>
                        <a:spcAft>
                          <a:spcPts val="0"/>
                        </a:spcAft>
                      </a:pPr>
                      <a:r>
                        <a:rPr lang="en-GB" sz="900" dirty="0">
                          <a:effectLst/>
                        </a:rPr>
                        <a:t>(0.020)</a:t>
                      </a:r>
                      <a:endParaRPr lang="en-GB" sz="1100" dirty="0">
                        <a:effectLst/>
                        <a:latin typeface="Calibri"/>
                        <a:ea typeface="Calibri"/>
                        <a:cs typeface="Times New Roman"/>
                      </a:endParaRPr>
                    </a:p>
                  </a:txBody>
                  <a:tcPr marL="68580" marR="68580" marT="0" marB="0" anchor="ctr"/>
                </a:tc>
                <a:tc>
                  <a:txBody>
                    <a:bodyPr/>
                    <a:lstStyle/>
                    <a:p>
                      <a:pPr>
                        <a:lnSpc>
                          <a:spcPct val="107000"/>
                        </a:lnSpc>
                        <a:spcAft>
                          <a:spcPts val="0"/>
                        </a:spcAft>
                      </a:pPr>
                      <a:r>
                        <a:rPr lang="en-GB" sz="900">
                          <a:effectLst/>
                        </a:rPr>
                        <a:t>0.037</a:t>
                      </a:r>
                      <a:endParaRPr lang="en-GB" sz="1100">
                        <a:effectLst/>
                      </a:endParaRPr>
                    </a:p>
                    <a:p>
                      <a:pPr>
                        <a:lnSpc>
                          <a:spcPct val="107000"/>
                        </a:lnSpc>
                        <a:spcAft>
                          <a:spcPts val="0"/>
                        </a:spcAft>
                      </a:pPr>
                      <a:r>
                        <a:rPr lang="en-GB" sz="900">
                          <a:effectLst/>
                        </a:rPr>
                        <a:t>(0.016)**</a:t>
                      </a:r>
                      <a:endParaRPr lang="en-GB" sz="1100">
                        <a:effectLst/>
                        <a:latin typeface="Calibri"/>
                        <a:ea typeface="Calibri"/>
                        <a:cs typeface="Times New Roman"/>
                      </a:endParaRPr>
                    </a:p>
                  </a:txBody>
                  <a:tcPr marL="68580" marR="68580" marT="0" marB="0" anchor="ctr"/>
                </a:tc>
                <a:tc>
                  <a:txBody>
                    <a:bodyPr/>
                    <a:lstStyle/>
                    <a:p>
                      <a:pPr>
                        <a:lnSpc>
                          <a:spcPct val="107000"/>
                        </a:lnSpc>
                        <a:spcAft>
                          <a:spcPts val="0"/>
                        </a:spcAft>
                      </a:pPr>
                      <a:r>
                        <a:rPr lang="en-GB" sz="900">
                          <a:effectLst/>
                        </a:rPr>
                        <a:t>0.066</a:t>
                      </a:r>
                      <a:endParaRPr lang="en-GB" sz="1100">
                        <a:effectLst/>
                      </a:endParaRPr>
                    </a:p>
                    <a:p>
                      <a:pPr>
                        <a:lnSpc>
                          <a:spcPct val="107000"/>
                        </a:lnSpc>
                        <a:spcAft>
                          <a:spcPts val="0"/>
                        </a:spcAft>
                      </a:pPr>
                      <a:r>
                        <a:rPr lang="en-GB" sz="900">
                          <a:effectLst/>
                        </a:rPr>
                        <a:t>(0.095)</a:t>
                      </a:r>
                      <a:endParaRPr lang="en-GB" sz="1100">
                        <a:effectLst/>
                        <a:latin typeface="Calibri"/>
                        <a:ea typeface="Calibri"/>
                        <a:cs typeface="Times New Roman"/>
                      </a:endParaRPr>
                    </a:p>
                  </a:txBody>
                  <a:tcPr marL="68580" marR="68580" marT="0" marB="0" anchor="ctr"/>
                </a:tc>
                <a:tc>
                  <a:txBody>
                    <a:bodyPr/>
                    <a:lstStyle/>
                    <a:p>
                      <a:pPr>
                        <a:lnSpc>
                          <a:spcPct val="107000"/>
                        </a:lnSpc>
                        <a:spcAft>
                          <a:spcPts val="0"/>
                        </a:spcAft>
                      </a:pPr>
                      <a:r>
                        <a:rPr lang="en-GB" sz="900">
                          <a:effectLst/>
                        </a:rPr>
                        <a:t>2.00</a:t>
                      </a:r>
                      <a:endParaRPr lang="en-GB" sz="1100">
                        <a:effectLst/>
                        <a:latin typeface="Calibri"/>
                        <a:ea typeface="Calibri"/>
                        <a:cs typeface="Times New Roman"/>
                      </a:endParaRPr>
                    </a:p>
                  </a:txBody>
                  <a:tcPr marL="68580" marR="68580" marT="0" marB="0" anchor="ctr"/>
                </a:tc>
                <a:tc>
                  <a:txBody>
                    <a:bodyPr/>
                    <a:lstStyle/>
                    <a:p>
                      <a:pPr>
                        <a:lnSpc>
                          <a:spcPct val="107000"/>
                        </a:lnSpc>
                        <a:spcAft>
                          <a:spcPts val="0"/>
                        </a:spcAft>
                      </a:pPr>
                      <a:r>
                        <a:rPr lang="en-GB" sz="900">
                          <a:effectLst/>
                        </a:rPr>
                        <a:t>0.240</a:t>
                      </a:r>
                      <a:endParaRPr lang="en-GB" sz="1100">
                        <a:effectLst/>
                        <a:latin typeface="Calibri"/>
                        <a:ea typeface="Calibri"/>
                        <a:cs typeface="Times New Roman"/>
                      </a:endParaRPr>
                    </a:p>
                  </a:txBody>
                  <a:tcPr marL="68580" marR="68580" marT="0" marB="0" anchor="ctr"/>
                </a:tc>
                <a:tc>
                  <a:txBody>
                    <a:bodyPr/>
                    <a:lstStyle/>
                    <a:p>
                      <a:pPr>
                        <a:lnSpc>
                          <a:spcPct val="107000"/>
                        </a:lnSpc>
                        <a:spcAft>
                          <a:spcPts val="0"/>
                        </a:spcAft>
                      </a:pPr>
                      <a:r>
                        <a:rPr lang="en-GB" sz="900">
                          <a:effectLst/>
                        </a:rPr>
                        <a:t>23</a:t>
                      </a:r>
                      <a:endParaRPr lang="en-GB" sz="1100">
                        <a:effectLst/>
                        <a:latin typeface="Calibri"/>
                        <a:ea typeface="Calibri"/>
                        <a:cs typeface="Times New Roman"/>
                      </a:endParaRPr>
                    </a:p>
                  </a:txBody>
                  <a:tcPr marL="68580" marR="68580" marT="0" marB="0" anchor="ctr"/>
                </a:tc>
              </a:tr>
              <a:tr h="637785">
                <a:tc>
                  <a:txBody>
                    <a:bodyPr/>
                    <a:lstStyle/>
                    <a:p>
                      <a:pPr>
                        <a:lnSpc>
                          <a:spcPct val="107000"/>
                        </a:lnSpc>
                        <a:spcAft>
                          <a:spcPts val="0"/>
                        </a:spcAft>
                      </a:pPr>
                      <a:r>
                        <a:rPr lang="en-GB" sz="900">
                          <a:effectLst/>
                        </a:rPr>
                        <a:t>2:2</a:t>
                      </a:r>
                      <a:endParaRPr lang="en-GB" sz="1100">
                        <a:effectLst/>
                        <a:latin typeface="Calibri"/>
                        <a:ea typeface="Calibri"/>
                        <a:cs typeface="Times New Roman"/>
                      </a:endParaRPr>
                    </a:p>
                  </a:txBody>
                  <a:tcPr marL="68580" marR="68580" marT="0" marB="0" anchor="ctr"/>
                </a:tc>
                <a:tc>
                  <a:txBody>
                    <a:bodyPr/>
                    <a:lstStyle/>
                    <a:p>
                      <a:pPr>
                        <a:lnSpc>
                          <a:spcPct val="107000"/>
                        </a:lnSpc>
                        <a:spcAft>
                          <a:spcPts val="0"/>
                        </a:spcAft>
                      </a:pPr>
                      <a:r>
                        <a:rPr lang="en-GB" sz="900">
                          <a:effectLst/>
                        </a:rPr>
                        <a:t>4.101</a:t>
                      </a:r>
                      <a:endParaRPr lang="en-GB" sz="1100">
                        <a:effectLst/>
                      </a:endParaRPr>
                    </a:p>
                    <a:p>
                      <a:pPr>
                        <a:lnSpc>
                          <a:spcPct val="107000"/>
                        </a:lnSpc>
                        <a:spcAft>
                          <a:spcPts val="0"/>
                        </a:spcAft>
                      </a:pPr>
                      <a:r>
                        <a:rPr lang="en-GB" sz="900">
                          <a:effectLst/>
                        </a:rPr>
                        <a:t>(0.188)</a:t>
                      </a:r>
                      <a:endParaRPr lang="en-GB" sz="1100">
                        <a:effectLst/>
                        <a:latin typeface="Calibri"/>
                        <a:ea typeface="Calibri"/>
                        <a:cs typeface="Times New Roman"/>
                      </a:endParaRPr>
                    </a:p>
                  </a:txBody>
                  <a:tcPr marL="68580" marR="68580" marT="0" marB="0" anchor="ctr"/>
                </a:tc>
                <a:tc>
                  <a:txBody>
                    <a:bodyPr/>
                    <a:lstStyle/>
                    <a:p>
                      <a:pPr>
                        <a:lnSpc>
                          <a:spcPct val="107000"/>
                        </a:lnSpc>
                        <a:spcAft>
                          <a:spcPts val="0"/>
                        </a:spcAft>
                      </a:pPr>
                      <a:r>
                        <a:rPr lang="en-GB" sz="900">
                          <a:effectLst/>
                        </a:rPr>
                        <a:t>0.014</a:t>
                      </a:r>
                      <a:endParaRPr lang="en-GB" sz="1100">
                        <a:effectLst/>
                      </a:endParaRPr>
                    </a:p>
                    <a:p>
                      <a:pPr>
                        <a:lnSpc>
                          <a:spcPct val="107000"/>
                        </a:lnSpc>
                        <a:spcAft>
                          <a:spcPts val="0"/>
                        </a:spcAft>
                      </a:pPr>
                      <a:r>
                        <a:rPr lang="en-GB" sz="900">
                          <a:effectLst/>
                        </a:rPr>
                        <a:t>(0.022)</a:t>
                      </a:r>
                      <a:endParaRPr lang="en-GB" sz="1100">
                        <a:effectLst/>
                        <a:latin typeface="Calibri"/>
                        <a:ea typeface="Calibri"/>
                        <a:cs typeface="Times New Roman"/>
                      </a:endParaRPr>
                    </a:p>
                  </a:txBody>
                  <a:tcPr marL="68580" marR="68580" marT="0" marB="0" anchor="ctr"/>
                </a:tc>
                <a:tc>
                  <a:txBody>
                    <a:bodyPr/>
                    <a:lstStyle/>
                    <a:p>
                      <a:pPr>
                        <a:lnSpc>
                          <a:spcPct val="107000"/>
                        </a:lnSpc>
                        <a:spcAft>
                          <a:spcPts val="0"/>
                        </a:spcAft>
                      </a:pPr>
                      <a:r>
                        <a:rPr lang="en-GB" sz="900">
                          <a:effectLst/>
                        </a:rPr>
                        <a:t>0.010</a:t>
                      </a:r>
                      <a:endParaRPr lang="en-GB" sz="1100">
                        <a:effectLst/>
                      </a:endParaRPr>
                    </a:p>
                    <a:p>
                      <a:pPr>
                        <a:lnSpc>
                          <a:spcPct val="107000"/>
                        </a:lnSpc>
                        <a:spcAft>
                          <a:spcPts val="0"/>
                        </a:spcAft>
                      </a:pPr>
                      <a:r>
                        <a:rPr lang="en-GB" sz="900">
                          <a:effectLst/>
                        </a:rPr>
                        <a:t>(0.014)</a:t>
                      </a:r>
                      <a:endParaRPr lang="en-GB" sz="1100">
                        <a:effectLst/>
                        <a:latin typeface="Calibri"/>
                        <a:ea typeface="Calibri"/>
                        <a:cs typeface="Times New Roman"/>
                      </a:endParaRPr>
                    </a:p>
                  </a:txBody>
                  <a:tcPr marL="68580" marR="68580" marT="0" marB="0" anchor="ctr"/>
                </a:tc>
                <a:tc>
                  <a:txBody>
                    <a:bodyPr/>
                    <a:lstStyle/>
                    <a:p>
                      <a:pPr>
                        <a:lnSpc>
                          <a:spcPct val="107000"/>
                        </a:lnSpc>
                        <a:spcAft>
                          <a:spcPts val="0"/>
                        </a:spcAft>
                      </a:pPr>
                      <a:r>
                        <a:rPr lang="en-GB" sz="900">
                          <a:effectLst/>
                        </a:rPr>
                        <a:t>-0.030</a:t>
                      </a:r>
                      <a:endParaRPr lang="en-GB" sz="1100">
                        <a:effectLst/>
                      </a:endParaRPr>
                    </a:p>
                    <a:p>
                      <a:pPr>
                        <a:lnSpc>
                          <a:spcPct val="107000"/>
                        </a:lnSpc>
                        <a:spcAft>
                          <a:spcPts val="0"/>
                        </a:spcAft>
                      </a:pPr>
                      <a:r>
                        <a:rPr lang="en-GB" sz="900">
                          <a:effectLst/>
                        </a:rPr>
                        <a:t>(0.046)</a:t>
                      </a:r>
                      <a:endParaRPr lang="en-GB" sz="1100">
                        <a:effectLst/>
                        <a:latin typeface="Calibri"/>
                        <a:ea typeface="Calibri"/>
                        <a:cs typeface="Times New Roman"/>
                      </a:endParaRPr>
                    </a:p>
                  </a:txBody>
                  <a:tcPr marL="68580" marR="68580" marT="0" marB="0" anchor="ctr"/>
                </a:tc>
                <a:tc>
                  <a:txBody>
                    <a:bodyPr/>
                    <a:lstStyle/>
                    <a:p>
                      <a:pPr>
                        <a:lnSpc>
                          <a:spcPct val="107000"/>
                        </a:lnSpc>
                        <a:spcAft>
                          <a:spcPts val="0"/>
                        </a:spcAft>
                      </a:pPr>
                      <a:r>
                        <a:rPr lang="en-GB" sz="900">
                          <a:effectLst/>
                        </a:rPr>
                        <a:t>0.45</a:t>
                      </a:r>
                      <a:endParaRPr lang="en-GB" sz="1100">
                        <a:effectLst/>
                        <a:latin typeface="Calibri"/>
                        <a:ea typeface="Calibri"/>
                        <a:cs typeface="Times New Roman"/>
                      </a:endParaRPr>
                    </a:p>
                  </a:txBody>
                  <a:tcPr marL="68580" marR="68580" marT="0" marB="0" anchor="ctr"/>
                </a:tc>
                <a:tc>
                  <a:txBody>
                    <a:bodyPr/>
                    <a:lstStyle/>
                    <a:p>
                      <a:pPr>
                        <a:lnSpc>
                          <a:spcPct val="107000"/>
                        </a:lnSpc>
                        <a:spcAft>
                          <a:spcPts val="0"/>
                        </a:spcAft>
                      </a:pPr>
                      <a:r>
                        <a:rPr lang="en-GB" sz="900">
                          <a:effectLst/>
                        </a:rPr>
                        <a:t>0.044</a:t>
                      </a:r>
                      <a:endParaRPr lang="en-GB" sz="1100">
                        <a:effectLst/>
                        <a:latin typeface="Calibri"/>
                        <a:ea typeface="Calibri"/>
                        <a:cs typeface="Times New Roman"/>
                      </a:endParaRPr>
                    </a:p>
                  </a:txBody>
                  <a:tcPr marL="68580" marR="68580" marT="0" marB="0" anchor="ctr"/>
                </a:tc>
                <a:tc>
                  <a:txBody>
                    <a:bodyPr/>
                    <a:lstStyle/>
                    <a:p>
                      <a:pPr>
                        <a:lnSpc>
                          <a:spcPct val="107000"/>
                        </a:lnSpc>
                        <a:spcAft>
                          <a:spcPts val="0"/>
                        </a:spcAft>
                      </a:pPr>
                      <a:r>
                        <a:rPr lang="en-GB" sz="900">
                          <a:effectLst/>
                        </a:rPr>
                        <a:t>33</a:t>
                      </a:r>
                      <a:endParaRPr lang="en-GB" sz="1100">
                        <a:effectLst/>
                        <a:latin typeface="Calibri"/>
                        <a:ea typeface="Calibri"/>
                        <a:cs typeface="Times New Roman"/>
                      </a:endParaRPr>
                    </a:p>
                  </a:txBody>
                  <a:tcPr marL="68580" marR="68580" marT="0" marB="0" anchor="ctr"/>
                </a:tc>
              </a:tr>
              <a:tr h="637785">
                <a:tc>
                  <a:txBody>
                    <a:bodyPr/>
                    <a:lstStyle/>
                    <a:p>
                      <a:pPr>
                        <a:lnSpc>
                          <a:spcPct val="107000"/>
                        </a:lnSpc>
                        <a:spcAft>
                          <a:spcPts val="0"/>
                        </a:spcAft>
                      </a:pPr>
                      <a:r>
                        <a:rPr lang="en-GB" sz="900">
                          <a:effectLst/>
                        </a:rPr>
                        <a:t>3</a:t>
                      </a:r>
                      <a:r>
                        <a:rPr lang="en-GB" sz="900" baseline="30000">
                          <a:effectLst/>
                        </a:rPr>
                        <a:t>rd</a:t>
                      </a:r>
                      <a:r>
                        <a:rPr lang="en-GB" sz="900">
                          <a:effectLst/>
                        </a:rPr>
                        <a:t> </a:t>
                      </a:r>
                      <a:endParaRPr lang="en-GB" sz="1100">
                        <a:effectLst/>
                        <a:latin typeface="Calibri"/>
                        <a:ea typeface="Calibri"/>
                        <a:cs typeface="Times New Roman"/>
                      </a:endParaRPr>
                    </a:p>
                  </a:txBody>
                  <a:tcPr marL="68580" marR="68580" marT="0" marB="0" anchor="ctr"/>
                </a:tc>
                <a:tc>
                  <a:txBody>
                    <a:bodyPr/>
                    <a:lstStyle/>
                    <a:p>
                      <a:pPr>
                        <a:lnSpc>
                          <a:spcPct val="107000"/>
                        </a:lnSpc>
                        <a:spcAft>
                          <a:spcPts val="0"/>
                        </a:spcAft>
                      </a:pPr>
                      <a:r>
                        <a:rPr lang="en-GB" sz="900" dirty="0">
                          <a:effectLst/>
                        </a:rPr>
                        <a:t>3.830</a:t>
                      </a:r>
                      <a:endParaRPr lang="en-GB" sz="1100" dirty="0">
                        <a:effectLst/>
                      </a:endParaRPr>
                    </a:p>
                    <a:p>
                      <a:pPr>
                        <a:lnSpc>
                          <a:spcPct val="107000"/>
                        </a:lnSpc>
                        <a:spcAft>
                          <a:spcPts val="0"/>
                        </a:spcAft>
                      </a:pPr>
                      <a:r>
                        <a:rPr lang="en-GB" sz="900" dirty="0">
                          <a:effectLst/>
                        </a:rPr>
                        <a:t>(0.371)***</a:t>
                      </a:r>
                      <a:endParaRPr lang="en-GB" sz="1100" dirty="0">
                        <a:effectLst/>
                        <a:latin typeface="Calibri"/>
                        <a:ea typeface="Calibri"/>
                        <a:cs typeface="Times New Roman"/>
                      </a:endParaRPr>
                    </a:p>
                  </a:txBody>
                  <a:tcPr marL="68580" marR="68580" marT="0" marB="0" anchor="ctr"/>
                </a:tc>
                <a:tc>
                  <a:txBody>
                    <a:bodyPr/>
                    <a:lstStyle/>
                    <a:p>
                      <a:pPr>
                        <a:lnSpc>
                          <a:spcPct val="107000"/>
                        </a:lnSpc>
                        <a:spcAft>
                          <a:spcPts val="0"/>
                        </a:spcAft>
                      </a:pPr>
                      <a:r>
                        <a:rPr lang="en-GB" sz="900" dirty="0">
                          <a:effectLst/>
                        </a:rPr>
                        <a:t>0.060</a:t>
                      </a:r>
                      <a:endParaRPr lang="en-GB" sz="1100" dirty="0">
                        <a:effectLst/>
                      </a:endParaRPr>
                    </a:p>
                    <a:p>
                      <a:pPr>
                        <a:lnSpc>
                          <a:spcPct val="107000"/>
                        </a:lnSpc>
                        <a:spcAft>
                          <a:spcPts val="0"/>
                        </a:spcAft>
                      </a:pPr>
                      <a:r>
                        <a:rPr lang="en-GB" sz="900" dirty="0">
                          <a:effectLst/>
                        </a:rPr>
                        <a:t>(0.031)*</a:t>
                      </a:r>
                      <a:endParaRPr lang="en-GB" sz="1100" dirty="0">
                        <a:effectLst/>
                        <a:latin typeface="Calibri"/>
                        <a:ea typeface="Calibri"/>
                        <a:cs typeface="Times New Roman"/>
                      </a:endParaRPr>
                    </a:p>
                  </a:txBody>
                  <a:tcPr marL="68580" marR="68580" marT="0" marB="0" anchor="ctr"/>
                </a:tc>
                <a:tc>
                  <a:txBody>
                    <a:bodyPr/>
                    <a:lstStyle/>
                    <a:p>
                      <a:pPr>
                        <a:lnSpc>
                          <a:spcPct val="107000"/>
                        </a:lnSpc>
                        <a:spcAft>
                          <a:spcPts val="0"/>
                        </a:spcAft>
                      </a:pPr>
                      <a:r>
                        <a:rPr lang="en-GB" sz="900">
                          <a:effectLst/>
                        </a:rPr>
                        <a:t>-0.038</a:t>
                      </a:r>
                      <a:endParaRPr lang="en-GB" sz="1100">
                        <a:effectLst/>
                      </a:endParaRPr>
                    </a:p>
                    <a:p>
                      <a:pPr>
                        <a:lnSpc>
                          <a:spcPct val="107000"/>
                        </a:lnSpc>
                        <a:spcAft>
                          <a:spcPts val="0"/>
                        </a:spcAft>
                      </a:pPr>
                      <a:r>
                        <a:rPr lang="en-GB" sz="900">
                          <a:effectLst/>
                        </a:rPr>
                        <a:t>(0.020)*</a:t>
                      </a:r>
                      <a:endParaRPr lang="en-GB" sz="1100">
                        <a:effectLst/>
                        <a:latin typeface="Calibri"/>
                        <a:ea typeface="Calibri"/>
                        <a:cs typeface="Times New Roman"/>
                      </a:endParaRPr>
                    </a:p>
                  </a:txBody>
                  <a:tcPr marL="68580" marR="68580" marT="0" marB="0" anchor="ctr"/>
                </a:tc>
                <a:tc>
                  <a:txBody>
                    <a:bodyPr/>
                    <a:lstStyle/>
                    <a:p>
                      <a:pPr>
                        <a:lnSpc>
                          <a:spcPct val="107000"/>
                        </a:lnSpc>
                        <a:spcAft>
                          <a:spcPts val="0"/>
                        </a:spcAft>
                      </a:pPr>
                      <a:r>
                        <a:rPr lang="en-GB" sz="900">
                          <a:effectLst/>
                        </a:rPr>
                        <a:t>-0.008</a:t>
                      </a:r>
                      <a:endParaRPr lang="en-GB" sz="1100">
                        <a:effectLst/>
                      </a:endParaRPr>
                    </a:p>
                    <a:p>
                      <a:pPr>
                        <a:lnSpc>
                          <a:spcPct val="107000"/>
                        </a:lnSpc>
                        <a:spcAft>
                          <a:spcPts val="0"/>
                        </a:spcAft>
                      </a:pPr>
                      <a:r>
                        <a:rPr lang="en-GB" sz="900">
                          <a:effectLst/>
                        </a:rPr>
                        <a:t>(0.087)</a:t>
                      </a:r>
                      <a:endParaRPr lang="en-GB" sz="1100">
                        <a:effectLst/>
                        <a:latin typeface="Calibri"/>
                        <a:ea typeface="Calibri"/>
                        <a:cs typeface="Times New Roman"/>
                      </a:endParaRPr>
                    </a:p>
                  </a:txBody>
                  <a:tcPr marL="68580" marR="68580" marT="0" marB="0" anchor="ctr"/>
                </a:tc>
                <a:tc>
                  <a:txBody>
                    <a:bodyPr/>
                    <a:lstStyle/>
                    <a:p>
                      <a:pPr>
                        <a:lnSpc>
                          <a:spcPct val="107000"/>
                        </a:lnSpc>
                        <a:spcAft>
                          <a:spcPts val="0"/>
                        </a:spcAft>
                      </a:pPr>
                      <a:r>
                        <a:rPr lang="en-GB" sz="900">
                          <a:effectLst/>
                        </a:rPr>
                        <a:t>2.12</a:t>
                      </a:r>
                      <a:endParaRPr lang="en-GB" sz="1100">
                        <a:effectLst/>
                        <a:latin typeface="Calibri"/>
                        <a:ea typeface="Calibri"/>
                        <a:cs typeface="Times New Roman"/>
                      </a:endParaRPr>
                    </a:p>
                  </a:txBody>
                  <a:tcPr marL="68580" marR="68580" marT="0" marB="0" anchor="ctr"/>
                </a:tc>
                <a:tc>
                  <a:txBody>
                    <a:bodyPr/>
                    <a:lstStyle/>
                    <a:p>
                      <a:pPr>
                        <a:lnSpc>
                          <a:spcPct val="107000"/>
                        </a:lnSpc>
                        <a:spcAft>
                          <a:spcPts val="0"/>
                        </a:spcAft>
                      </a:pPr>
                      <a:r>
                        <a:rPr lang="en-GB" sz="900">
                          <a:effectLst/>
                        </a:rPr>
                        <a:t>0.224</a:t>
                      </a:r>
                      <a:endParaRPr lang="en-GB" sz="1100">
                        <a:effectLst/>
                        <a:latin typeface="Calibri"/>
                        <a:ea typeface="Calibri"/>
                        <a:cs typeface="Times New Roman"/>
                      </a:endParaRPr>
                    </a:p>
                  </a:txBody>
                  <a:tcPr marL="68580" marR="68580" marT="0" marB="0" anchor="ctr"/>
                </a:tc>
                <a:tc>
                  <a:txBody>
                    <a:bodyPr/>
                    <a:lstStyle/>
                    <a:p>
                      <a:pPr>
                        <a:lnSpc>
                          <a:spcPct val="107000"/>
                        </a:lnSpc>
                        <a:spcAft>
                          <a:spcPts val="0"/>
                        </a:spcAft>
                      </a:pPr>
                      <a:r>
                        <a:rPr lang="en-GB" sz="900">
                          <a:effectLst/>
                        </a:rPr>
                        <a:t>26</a:t>
                      </a:r>
                      <a:endParaRPr lang="en-GB" sz="1100">
                        <a:effectLst/>
                        <a:latin typeface="Calibri"/>
                        <a:ea typeface="Calibri"/>
                        <a:cs typeface="Times New Roman"/>
                      </a:endParaRPr>
                    </a:p>
                  </a:txBody>
                  <a:tcPr marL="68580" marR="68580" marT="0" marB="0" anchor="ctr"/>
                </a:tc>
              </a:tr>
              <a:tr h="637785">
                <a:tc>
                  <a:txBody>
                    <a:bodyPr/>
                    <a:lstStyle/>
                    <a:p>
                      <a:pPr>
                        <a:lnSpc>
                          <a:spcPct val="107000"/>
                        </a:lnSpc>
                        <a:spcAft>
                          <a:spcPts val="0"/>
                        </a:spcAft>
                      </a:pPr>
                      <a:r>
                        <a:rPr lang="en-GB" sz="900">
                          <a:effectLst/>
                        </a:rPr>
                        <a:t>Fail</a:t>
                      </a:r>
                      <a:endParaRPr lang="en-GB" sz="1100">
                        <a:effectLst/>
                        <a:latin typeface="Calibri"/>
                        <a:ea typeface="Calibri"/>
                        <a:cs typeface="Times New Roman"/>
                      </a:endParaRPr>
                    </a:p>
                  </a:txBody>
                  <a:tcPr marL="68580" marR="68580" marT="0" marB="0" anchor="ctr"/>
                </a:tc>
                <a:tc>
                  <a:txBody>
                    <a:bodyPr/>
                    <a:lstStyle/>
                    <a:p>
                      <a:pPr>
                        <a:lnSpc>
                          <a:spcPct val="107000"/>
                        </a:lnSpc>
                        <a:spcAft>
                          <a:spcPts val="0"/>
                        </a:spcAft>
                      </a:pPr>
                      <a:r>
                        <a:rPr lang="en-GB" sz="900">
                          <a:effectLst/>
                        </a:rPr>
                        <a:t>-4.012</a:t>
                      </a:r>
                      <a:endParaRPr lang="en-GB" sz="1100">
                        <a:effectLst/>
                      </a:endParaRPr>
                    </a:p>
                    <a:p>
                      <a:pPr>
                        <a:lnSpc>
                          <a:spcPct val="107000"/>
                        </a:lnSpc>
                        <a:spcAft>
                          <a:spcPts val="0"/>
                        </a:spcAft>
                      </a:pPr>
                      <a:r>
                        <a:rPr lang="en-GB" sz="900">
                          <a:effectLst/>
                        </a:rPr>
                        <a:t>(2.008)*</a:t>
                      </a:r>
                      <a:endParaRPr lang="en-GB" sz="1100">
                        <a:effectLst/>
                        <a:latin typeface="Calibri"/>
                        <a:ea typeface="Calibri"/>
                        <a:cs typeface="Times New Roman"/>
                      </a:endParaRPr>
                    </a:p>
                  </a:txBody>
                  <a:tcPr marL="68580" marR="68580" marT="0" marB="0" anchor="ctr"/>
                </a:tc>
                <a:tc>
                  <a:txBody>
                    <a:bodyPr/>
                    <a:lstStyle/>
                    <a:p>
                      <a:pPr>
                        <a:lnSpc>
                          <a:spcPct val="107000"/>
                        </a:lnSpc>
                        <a:spcAft>
                          <a:spcPts val="0"/>
                        </a:spcAft>
                      </a:pPr>
                      <a:r>
                        <a:rPr lang="en-GB" sz="900">
                          <a:effectLst/>
                        </a:rPr>
                        <a:t>0.170</a:t>
                      </a:r>
                      <a:endParaRPr lang="en-GB" sz="1100">
                        <a:effectLst/>
                      </a:endParaRPr>
                    </a:p>
                    <a:p>
                      <a:pPr>
                        <a:lnSpc>
                          <a:spcPct val="107000"/>
                        </a:lnSpc>
                        <a:spcAft>
                          <a:spcPts val="0"/>
                        </a:spcAft>
                      </a:pPr>
                      <a:r>
                        <a:rPr lang="en-GB" sz="900">
                          <a:effectLst/>
                        </a:rPr>
                        <a:t>(0.215)</a:t>
                      </a:r>
                      <a:endParaRPr lang="en-GB" sz="1100">
                        <a:effectLst/>
                        <a:latin typeface="Calibri"/>
                        <a:ea typeface="Calibri"/>
                        <a:cs typeface="Times New Roman"/>
                      </a:endParaRPr>
                    </a:p>
                  </a:txBody>
                  <a:tcPr marL="68580" marR="68580" marT="0" marB="0" anchor="ctr"/>
                </a:tc>
                <a:tc>
                  <a:txBody>
                    <a:bodyPr/>
                    <a:lstStyle/>
                    <a:p>
                      <a:pPr>
                        <a:lnSpc>
                          <a:spcPct val="107000"/>
                        </a:lnSpc>
                        <a:spcAft>
                          <a:spcPts val="0"/>
                        </a:spcAft>
                      </a:pPr>
                      <a:r>
                        <a:rPr lang="en-GB" sz="900">
                          <a:effectLst/>
                        </a:rPr>
                        <a:t>0.168</a:t>
                      </a:r>
                      <a:endParaRPr lang="en-GB" sz="1100">
                        <a:effectLst/>
                      </a:endParaRPr>
                    </a:p>
                    <a:p>
                      <a:pPr>
                        <a:lnSpc>
                          <a:spcPct val="107000"/>
                        </a:lnSpc>
                        <a:spcAft>
                          <a:spcPts val="0"/>
                        </a:spcAft>
                      </a:pPr>
                      <a:r>
                        <a:rPr lang="en-GB" sz="900">
                          <a:effectLst/>
                        </a:rPr>
                        <a:t>(0.124)</a:t>
                      </a:r>
                      <a:endParaRPr lang="en-GB" sz="1100">
                        <a:effectLst/>
                        <a:latin typeface="Calibri"/>
                        <a:ea typeface="Calibri"/>
                        <a:cs typeface="Times New Roman"/>
                      </a:endParaRPr>
                    </a:p>
                  </a:txBody>
                  <a:tcPr marL="68580" marR="68580" marT="0" marB="0" anchor="ctr"/>
                </a:tc>
                <a:tc>
                  <a:txBody>
                    <a:bodyPr/>
                    <a:lstStyle/>
                    <a:p>
                      <a:pPr>
                        <a:lnSpc>
                          <a:spcPct val="107000"/>
                        </a:lnSpc>
                        <a:spcAft>
                          <a:spcPts val="0"/>
                        </a:spcAft>
                      </a:pPr>
                      <a:r>
                        <a:rPr lang="en-GB" sz="900">
                          <a:effectLst/>
                        </a:rPr>
                        <a:t>1.726</a:t>
                      </a:r>
                      <a:endParaRPr lang="en-GB" sz="1100">
                        <a:effectLst/>
                      </a:endParaRPr>
                    </a:p>
                    <a:p>
                      <a:pPr>
                        <a:lnSpc>
                          <a:spcPct val="107000"/>
                        </a:lnSpc>
                        <a:spcAft>
                          <a:spcPts val="0"/>
                        </a:spcAft>
                      </a:pPr>
                      <a:r>
                        <a:rPr lang="en-GB" sz="900">
                          <a:effectLst/>
                        </a:rPr>
                        <a:t>(0.491)***</a:t>
                      </a:r>
                      <a:endParaRPr lang="en-GB" sz="1100">
                        <a:effectLst/>
                        <a:latin typeface="Calibri"/>
                        <a:ea typeface="Calibri"/>
                        <a:cs typeface="Times New Roman"/>
                      </a:endParaRPr>
                    </a:p>
                  </a:txBody>
                  <a:tcPr marL="68580" marR="68580" marT="0" marB="0" anchor="ctr"/>
                </a:tc>
                <a:tc>
                  <a:txBody>
                    <a:bodyPr/>
                    <a:lstStyle/>
                    <a:p>
                      <a:pPr>
                        <a:lnSpc>
                          <a:spcPct val="107000"/>
                        </a:lnSpc>
                        <a:spcAft>
                          <a:spcPts val="0"/>
                        </a:spcAft>
                      </a:pPr>
                      <a:r>
                        <a:rPr lang="en-GB" sz="900">
                          <a:effectLst/>
                        </a:rPr>
                        <a:t>5.71***</a:t>
                      </a:r>
                      <a:endParaRPr lang="en-GB" sz="1100">
                        <a:effectLst/>
                        <a:latin typeface="Calibri"/>
                        <a:ea typeface="Calibri"/>
                        <a:cs typeface="Times New Roman"/>
                      </a:endParaRPr>
                    </a:p>
                  </a:txBody>
                  <a:tcPr marL="68580" marR="68580" marT="0" marB="0" anchor="ctr"/>
                </a:tc>
                <a:tc>
                  <a:txBody>
                    <a:bodyPr/>
                    <a:lstStyle/>
                    <a:p>
                      <a:pPr>
                        <a:lnSpc>
                          <a:spcPct val="107000"/>
                        </a:lnSpc>
                        <a:spcAft>
                          <a:spcPts val="0"/>
                        </a:spcAft>
                      </a:pPr>
                      <a:r>
                        <a:rPr lang="en-GB" sz="900">
                          <a:effectLst/>
                        </a:rPr>
                        <a:t>0.300</a:t>
                      </a:r>
                      <a:endParaRPr lang="en-GB" sz="1100">
                        <a:effectLst/>
                        <a:latin typeface="Calibri"/>
                        <a:ea typeface="Calibri"/>
                        <a:cs typeface="Times New Roman"/>
                      </a:endParaRPr>
                    </a:p>
                  </a:txBody>
                  <a:tcPr marL="68580" marR="68580" marT="0" marB="0" anchor="ctr"/>
                </a:tc>
                <a:tc>
                  <a:txBody>
                    <a:bodyPr/>
                    <a:lstStyle/>
                    <a:p>
                      <a:pPr>
                        <a:lnSpc>
                          <a:spcPct val="107000"/>
                        </a:lnSpc>
                        <a:spcAft>
                          <a:spcPts val="0"/>
                        </a:spcAft>
                      </a:pPr>
                      <a:r>
                        <a:rPr lang="en-GB" sz="900" dirty="0">
                          <a:effectLst/>
                        </a:rPr>
                        <a:t>44</a:t>
                      </a:r>
                      <a:endParaRPr lang="en-GB" sz="1100" dirty="0">
                        <a:effectLst/>
                        <a:latin typeface="Calibri"/>
                        <a:ea typeface="Calibri"/>
                        <a:cs typeface="Times New Roman"/>
                      </a:endParaRPr>
                    </a:p>
                  </a:txBody>
                  <a:tcPr marL="68580" marR="68580" marT="0" marB="0" anchor="ct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768953389"/>
              </p:ext>
            </p:extLst>
          </p:nvPr>
        </p:nvGraphicFramePr>
        <p:xfrm>
          <a:off x="1331640" y="4725144"/>
          <a:ext cx="7416825" cy="1660881"/>
        </p:xfrm>
        <a:graphic>
          <a:graphicData uri="http://schemas.openxmlformats.org/drawingml/2006/table">
            <a:tbl>
              <a:tblPr firstRow="1" firstCol="1" bandRow="1">
                <a:tableStyleId>{5C22544A-7EE6-4342-B048-85BDC9FD1C3A}</a:tableStyleId>
              </a:tblPr>
              <a:tblGrid>
                <a:gridCol w="590649"/>
                <a:gridCol w="866714"/>
                <a:gridCol w="1300070"/>
                <a:gridCol w="1518355"/>
                <a:gridCol w="1427671"/>
                <a:gridCol w="746337"/>
                <a:gridCol w="524041"/>
                <a:gridCol w="442988"/>
              </a:tblGrid>
              <a:tr h="553627">
                <a:tc>
                  <a:txBody>
                    <a:bodyPr/>
                    <a:lstStyle/>
                    <a:p>
                      <a:pPr>
                        <a:lnSpc>
                          <a:spcPct val="107000"/>
                        </a:lnSpc>
                        <a:spcAft>
                          <a:spcPts val="0"/>
                        </a:spcAft>
                      </a:pPr>
                      <a:r>
                        <a:rPr lang="en-GB" sz="900" dirty="0">
                          <a:effectLst/>
                        </a:rPr>
                        <a:t> </a:t>
                      </a:r>
                      <a:endParaRPr lang="en-GB" sz="1100" dirty="0">
                        <a:effectLst/>
                        <a:latin typeface="Calibri"/>
                        <a:ea typeface="Calibri"/>
                        <a:cs typeface="Times New Roman"/>
                      </a:endParaRPr>
                    </a:p>
                  </a:txBody>
                  <a:tcPr marL="68580" marR="68580" marT="0" marB="0"/>
                </a:tc>
                <a:tc>
                  <a:txBody>
                    <a:bodyPr/>
                    <a:lstStyle/>
                    <a:p>
                      <a:pPr>
                        <a:lnSpc>
                          <a:spcPct val="107000"/>
                        </a:lnSpc>
                        <a:spcAft>
                          <a:spcPts val="0"/>
                        </a:spcAft>
                      </a:pPr>
                      <a:r>
                        <a:rPr lang="en-GB" sz="900">
                          <a:effectLst/>
                        </a:rPr>
                        <a:t>Constant</a:t>
                      </a:r>
                      <a:endParaRPr lang="en-GB" sz="1100">
                        <a:effectLst/>
                        <a:latin typeface="Calibri"/>
                        <a:ea typeface="Calibri"/>
                        <a:cs typeface="Times New Roman"/>
                      </a:endParaRPr>
                    </a:p>
                  </a:txBody>
                  <a:tcPr marL="68580" marR="68580" marT="0" marB="0" anchor="ctr"/>
                </a:tc>
                <a:tc>
                  <a:txBody>
                    <a:bodyPr/>
                    <a:lstStyle/>
                    <a:p>
                      <a:pPr>
                        <a:lnSpc>
                          <a:spcPct val="107000"/>
                        </a:lnSpc>
                        <a:spcAft>
                          <a:spcPts val="0"/>
                        </a:spcAft>
                      </a:pPr>
                      <a:r>
                        <a:rPr lang="en-GB" sz="900">
                          <a:effectLst/>
                        </a:rPr>
                        <a:t>Ln(SlidesMean)</a:t>
                      </a:r>
                      <a:endParaRPr lang="en-GB" sz="1100">
                        <a:effectLst/>
                        <a:latin typeface="Calibri"/>
                        <a:ea typeface="Calibri"/>
                        <a:cs typeface="Times New Roman"/>
                      </a:endParaRPr>
                    </a:p>
                  </a:txBody>
                  <a:tcPr marL="68580" marR="68580" marT="0" marB="0" anchor="ctr"/>
                </a:tc>
                <a:tc>
                  <a:txBody>
                    <a:bodyPr/>
                    <a:lstStyle/>
                    <a:p>
                      <a:pPr>
                        <a:lnSpc>
                          <a:spcPct val="107000"/>
                        </a:lnSpc>
                        <a:spcAft>
                          <a:spcPts val="0"/>
                        </a:spcAft>
                      </a:pPr>
                      <a:r>
                        <a:rPr lang="en-GB" sz="900">
                          <a:effectLst/>
                        </a:rPr>
                        <a:t>Ln(AttendFrequency)</a:t>
                      </a:r>
                      <a:endParaRPr lang="en-GB" sz="1100">
                        <a:effectLst/>
                        <a:latin typeface="Calibri"/>
                        <a:ea typeface="Calibri"/>
                        <a:cs typeface="Times New Roman"/>
                      </a:endParaRPr>
                    </a:p>
                  </a:txBody>
                  <a:tcPr marL="68580" marR="68580" marT="0" marB="0" anchor="ctr"/>
                </a:tc>
                <a:tc>
                  <a:txBody>
                    <a:bodyPr/>
                    <a:lstStyle/>
                    <a:p>
                      <a:pPr>
                        <a:lnSpc>
                          <a:spcPct val="107000"/>
                        </a:lnSpc>
                        <a:spcAft>
                          <a:spcPts val="0"/>
                        </a:spcAft>
                      </a:pPr>
                      <a:r>
                        <a:rPr lang="en-GB" sz="900">
                          <a:effectLst/>
                        </a:rPr>
                        <a:t>Ln(L1PrinTestMark)</a:t>
                      </a:r>
                      <a:endParaRPr lang="en-GB" sz="1100">
                        <a:effectLst/>
                        <a:latin typeface="Calibri"/>
                        <a:ea typeface="Calibri"/>
                        <a:cs typeface="Times New Roman"/>
                      </a:endParaRPr>
                    </a:p>
                  </a:txBody>
                  <a:tcPr marL="68580" marR="68580" marT="0" marB="0" anchor="ctr"/>
                </a:tc>
                <a:tc>
                  <a:txBody>
                    <a:bodyPr/>
                    <a:lstStyle/>
                    <a:p>
                      <a:pPr>
                        <a:lnSpc>
                          <a:spcPct val="107000"/>
                        </a:lnSpc>
                        <a:spcAft>
                          <a:spcPts val="0"/>
                        </a:spcAft>
                      </a:pPr>
                      <a:r>
                        <a:rPr lang="en-GB" sz="900">
                          <a:effectLst/>
                        </a:rPr>
                        <a:t>F</a:t>
                      </a:r>
                      <a:endParaRPr lang="en-GB" sz="1100">
                        <a:effectLst/>
                        <a:latin typeface="Calibri"/>
                        <a:ea typeface="Calibri"/>
                        <a:cs typeface="Times New Roman"/>
                      </a:endParaRPr>
                    </a:p>
                  </a:txBody>
                  <a:tcPr marL="68580" marR="68580" marT="0" marB="0" anchor="ctr"/>
                </a:tc>
                <a:tc>
                  <a:txBody>
                    <a:bodyPr/>
                    <a:lstStyle/>
                    <a:p>
                      <a:pPr>
                        <a:lnSpc>
                          <a:spcPct val="107000"/>
                        </a:lnSpc>
                        <a:spcAft>
                          <a:spcPts val="0"/>
                        </a:spcAft>
                      </a:pPr>
                      <a:r>
                        <a:rPr lang="en-GB" sz="900">
                          <a:effectLst/>
                        </a:rPr>
                        <a:t>R</a:t>
                      </a:r>
                      <a:r>
                        <a:rPr lang="en-GB" sz="900" baseline="30000">
                          <a:effectLst/>
                        </a:rPr>
                        <a:t>2</a:t>
                      </a:r>
                      <a:endParaRPr lang="en-GB" sz="1100">
                        <a:effectLst/>
                        <a:latin typeface="Calibri"/>
                        <a:ea typeface="Calibri"/>
                        <a:cs typeface="Times New Roman"/>
                      </a:endParaRPr>
                    </a:p>
                  </a:txBody>
                  <a:tcPr marL="68580" marR="68580" marT="0" marB="0" anchor="ctr"/>
                </a:tc>
                <a:tc>
                  <a:txBody>
                    <a:bodyPr/>
                    <a:lstStyle/>
                    <a:p>
                      <a:pPr>
                        <a:lnSpc>
                          <a:spcPct val="107000"/>
                        </a:lnSpc>
                        <a:spcAft>
                          <a:spcPts val="0"/>
                        </a:spcAft>
                      </a:pPr>
                      <a:r>
                        <a:rPr lang="en-GB" sz="900">
                          <a:effectLst/>
                        </a:rPr>
                        <a:t>Obs.</a:t>
                      </a:r>
                      <a:endParaRPr lang="en-GB" sz="1100">
                        <a:effectLst/>
                        <a:latin typeface="Calibri"/>
                        <a:ea typeface="Calibri"/>
                        <a:cs typeface="Times New Roman"/>
                      </a:endParaRPr>
                    </a:p>
                  </a:txBody>
                  <a:tcPr marL="68580" marR="68580" marT="0" marB="0" anchor="ctr"/>
                </a:tc>
              </a:tr>
              <a:tr h="553627">
                <a:tc>
                  <a:txBody>
                    <a:bodyPr/>
                    <a:lstStyle/>
                    <a:p>
                      <a:pPr>
                        <a:lnSpc>
                          <a:spcPct val="107000"/>
                        </a:lnSpc>
                        <a:spcAft>
                          <a:spcPts val="0"/>
                        </a:spcAft>
                      </a:pPr>
                      <a:r>
                        <a:rPr lang="en-GB" sz="900">
                          <a:effectLst/>
                        </a:rPr>
                        <a:t>Cluster 1</a:t>
                      </a:r>
                      <a:endParaRPr lang="en-GB" sz="1100">
                        <a:effectLst/>
                        <a:latin typeface="Calibri"/>
                        <a:ea typeface="Calibri"/>
                        <a:cs typeface="Times New Roman"/>
                      </a:endParaRPr>
                    </a:p>
                  </a:txBody>
                  <a:tcPr marL="68580" marR="68580" marT="0" marB="0" anchor="ctr"/>
                </a:tc>
                <a:tc>
                  <a:txBody>
                    <a:bodyPr/>
                    <a:lstStyle/>
                    <a:p>
                      <a:pPr>
                        <a:lnSpc>
                          <a:spcPct val="107000"/>
                        </a:lnSpc>
                        <a:spcAft>
                          <a:spcPts val="0"/>
                        </a:spcAft>
                      </a:pPr>
                      <a:r>
                        <a:rPr lang="en-GB" sz="900">
                          <a:effectLst/>
                        </a:rPr>
                        <a:t>-3.512 (2.148)</a:t>
                      </a:r>
                      <a:endParaRPr lang="en-GB" sz="1100">
                        <a:effectLst/>
                        <a:latin typeface="Calibri"/>
                        <a:ea typeface="Calibri"/>
                        <a:cs typeface="Times New Roman"/>
                      </a:endParaRPr>
                    </a:p>
                  </a:txBody>
                  <a:tcPr marL="68580" marR="68580" marT="0" marB="0" anchor="ctr"/>
                </a:tc>
                <a:tc>
                  <a:txBody>
                    <a:bodyPr/>
                    <a:lstStyle/>
                    <a:p>
                      <a:pPr>
                        <a:lnSpc>
                          <a:spcPct val="107000"/>
                        </a:lnSpc>
                        <a:spcAft>
                          <a:spcPts val="0"/>
                        </a:spcAft>
                      </a:pPr>
                      <a:r>
                        <a:rPr lang="en-GB" sz="900" dirty="0">
                          <a:effectLst/>
                        </a:rPr>
                        <a:t>0.417</a:t>
                      </a:r>
                      <a:endParaRPr lang="en-GB" sz="1100" dirty="0">
                        <a:effectLst/>
                      </a:endParaRPr>
                    </a:p>
                    <a:p>
                      <a:pPr>
                        <a:lnSpc>
                          <a:spcPct val="107000"/>
                        </a:lnSpc>
                        <a:spcAft>
                          <a:spcPts val="0"/>
                        </a:spcAft>
                      </a:pPr>
                      <a:r>
                        <a:rPr lang="en-GB" sz="900" dirty="0">
                          <a:effectLst/>
                        </a:rPr>
                        <a:t>(0.288)</a:t>
                      </a:r>
                      <a:endParaRPr lang="en-GB" sz="1100" dirty="0">
                        <a:effectLst/>
                        <a:latin typeface="Calibri"/>
                        <a:ea typeface="Calibri"/>
                        <a:cs typeface="Times New Roman"/>
                      </a:endParaRPr>
                    </a:p>
                  </a:txBody>
                  <a:tcPr marL="68580" marR="68580" marT="0" marB="0"/>
                </a:tc>
                <a:tc>
                  <a:txBody>
                    <a:bodyPr/>
                    <a:lstStyle/>
                    <a:p>
                      <a:pPr>
                        <a:lnSpc>
                          <a:spcPct val="107000"/>
                        </a:lnSpc>
                        <a:spcAft>
                          <a:spcPts val="0"/>
                        </a:spcAft>
                      </a:pPr>
                      <a:r>
                        <a:rPr lang="en-GB" sz="900">
                          <a:effectLst/>
                        </a:rPr>
                        <a:t>0.129</a:t>
                      </a:r>
                      <a:endParaRPr lang="en-GB" sz="1100">
                        <a:effectLst/>
                      </a:endParaRPr>
                    </a:p>
                    <a:p>
                      <a:pPr>
                        <a:lnSpc>
                          <a:spcPct val="107000"/>
                        </a:lnSpc>
                        <a:spcAft>
                          <a:spcPts val="0"/>
                        </a:spcAft>
                      </a:pPr>
                      <a:r>
                        <a:rPr lang="en-GB" sz="900">
                          <a:effectLst/>
                        </a:rPr>
                        <a:t>(0.227)</a:t>
                      </a:r>
                      <a:endParaRPr lang="en-GB" sz="1100">
                        <a:effectLst/>
                        <a:latin typeface="Calibri"/>
                        <a:ea typeface="Calibri"/>
                        <a:cs typeface="Times New Roman"/>
                      </a:endParaRPr>
                    </a:p>
                  </a:txBody>
                  <a:tcPr marL="68580" marR="68580" marT="0" marB="0"/>
                </a:tc>
                <a:tc>
                  <a:txBody>
                    <a:bodyPr/>
                    <a:lstStyle/>
                    <a:p>
                      <a:pPr>
                        <a:lnSpc>
                          <a:spcPct val="107000"/>
                        </a:lnSpc>
                        <a:spcAft>
                          <a:spcPts val="0"/>
                        </a:spcAft>
                      </a:pPr>
                      <a:r>
                        <a:rPr lang="en-GB" sz="900">
                          <a:effectLst/>
                        </a:rPr>
                        <a:t>1.674</a:t>
                      </a:r>
                      <a:endParaRPr lang="en-GB" sz="1100">
                        <a:effectLst/>
                      </a:endParaRPr>
                    </a:p>
                    <a:p>
                      <a:pPr>
                        <a:lnSpc>
                          <a:spcPct val="107000"/>
                        </a:lnSpc>
                        <a:spcAft>
                          <a:spcPts val="0"/>
                        </a:spcAft>
                      </a:pPr>
                      <a:r>
                        <a:rPr lang="en-GB" sz="900">
                          <a:effectLst/>
                        </a:rPr>
                        <a:t>(0.516)***</a:t>
                      </a:r>
                      <a:endParaRPr lang="en-GB" sz="1100">
                        <a:effectLst/>
                        <a:latin typeface="Calibri"/>
                        <a:ea typeface="Calibri"/>
                        <a:cs typeface="Times New Roman"/>
                      </a:endParaRPr>
                    </a:p>
                  </a:txBody>
                  <a:tcPr marL="68580" marR="68580" marT="0" marB="0"/>
                </a:tc>
                <a:tc>
                  <a:txBody>
                    <a:bodyPr/>
                    <a:lstStyle/>
                    <a:p>
                      <a:pPr>
                        <a:lnSpc>
                          <a:spcPct val="107000"/>
                        </a:lnSpc>
                        <a:spcAft>
                          <a:spcPts val="0"/>
                        </a:spcAft>
                      </a:pPr>
                      <a:r>
                        <a:rPr lang="en-GB" sz="900">
                          <a:effectLst/>
                        </a:rPr>
                        <a:t>3.99**</a:t>
                      </a:r>
                      <a:endParaRPr lang="en-GB" sz="1100">
                        <a:effectLst/>
                        <a:latin typeface="Calibri"/>
                        <a:ea typeface="Calibri"/>
                        <a:cs typeface="Times New Roman"/>
                      </a:endParaRPr>
                    </a:p>
                  </a:txBody>
                  <a:tcPr marL="68580" marR="68580" marT="0" marB="0" anchor="ctr"/>
                </a:tc>
                <a:tc>
                  <a:txBody>
                    <a:bodyPr/>
                    <a:lstStyle/>
                    <a:p>
                      <a:pPr>
                        <a:lnSpc>
                          <a:spcPct val="107000"/>
                        </a:lnSpc>
                        <a:spcAft>
                          <a:spcPts val="0"/>
                        </a:spcAft>
                      </a:pPr>
                      <a:r>
                        <a:rPr lang="en-GB" sz="900">
                          <a:effectLst/>
                        </a:rPr>
                        <a:t>0.218</a:t>
                      </a:r>
                      <a:endParaRPr lang="en-GB" sz="1100">
                        <a:effectLst/>
                        <a:latin typeface="Calibri"/>
                        <a:ea typeface="Calibri"/>
                        <a:cs typeface="Times New Roman"/>
                      </a:endParaRPr>
                    </a:p>
                  </a:txBody>
                  <a:tcPr marL="68580" marR="68580" marT="0" marB="0" anchor="ctr"/>
                </a:tc>
                <a:tc>
                  <a:txBody>
                    <a:bodyPr/>
                    <a:lstStyle/>
                    <a:p>
                      <a:pPr>
                        <a:lnSpc>
                          <a:spcPct val="107000"/>
                        </a:lnSpc>
                        <a:spcAft>
                          <a:spcPts val="0"/>
                        </a:spcAft>
                      </a:pPr>
                      <a:r>
                        <a:rPr lang="en-GB" sz="900" dirty="0">
                          <a:effectLst/>
                        </a:rPr>
                        <a:t>47</a:t>
                      </a:r>
                      <a:endParaRPr lang="en-GB" sz="1100" dirty="0">
                        <a:effectLst/>
                        <a:latin typeface="Calibri"/>
                        <a:ea typeface="Calibri"/>
                        <a:cs typeface="Times New Roman"/>
                      </a:endParaRPr>
                    </a:p>
                  </a:txBody>
                  <a:tcPr marL="68580" marR="68580" marT="0" marB="0" anchor="ctr"/>
                </a:tc>
              </a:tr>
              <a:tr h="553627">
                <a:tc>
                  <a:txBody>
                    <a:bodyPr/>
                    <a:lstStyle/>
                    <a:p>
                      <a:pPr>
                        <a:lnSpc>
                          <a:spcPct val="107000"/>
                        </a:lnSpc>
                        <a:spcAft>
                          <a:spcPts val="0"/>
                        </a:spcAft>
                      </a:pPr>
                      <a:r>
                        <a:rPr lang="en-GB" sz="900">
                          <a:effectLst/>
                        </a:rPr>
                        <a:t>Cluster 2</a:t>
                      </a:r>
                      <a:endParaRPr lang="en-GB" sz="1100">
                        <a:effectLst/>
                        <a:latin typeface="Calibri"/>
                        <a:ea typeface="Calibri"/>
                        <a:cs typeface="Times New Roman"/>
                      </a:endParaRPr>
                    </a:p>
                  </a:txBody>
                  <a:tcPr marL="68580" marR="68580" marT="0" marB="0" anchor="ctr"/>
                </a:tc>
                <a:tc>
                  <a:txBody>
                    <a:bodyPr/>
                    <a:lstStyle/>
                    <a:p>
                      <a:pPr>
                        <a:lnSpc>
                          <a:spcPct val="107000"/>
                        </a:lnSpc>
                        <a:spcAft>
                          <a:spcPts val="0"/>
                        </a:spcAft>
                      </a:pPr>
                      <a:r>
                        <a:rPr lang="en-GB" sz="900">
                          <a:effectLst/>
                        </a:rPr>
                        <a:t>0.245</a:t>
                      </a:r>
                      <a:endParaRPr lang="en-GB" sz="1100">
                        <a:effectLst/>
                      </a:endParaRPr>
                    </a:p>
                    <a:p>
                      <a:pPr>
                        <a:lnSpc>
                          <a:spcPct val="107000"/>
                        </a:lnSpc>
                        <a:spcAft>
                          <a:spcPts val="0"/>
                        </a:spcAft>
                      </a:pPr>
                      <a:r>
                        <a:rPr lang="en-GB" sz="900">
                          <a:effectLst/>
                        </a:rPr>
                        <a:t>(0.781)</a:t>
                      </a:r>
                      <a:endParaRPr lang="en-GB" sz="1100">
                        <a:effectLst/>
                        <a:latin typeface="Calibri"/>
                        <a:ea typeface="Calibri"/>
                        <a:cs typeface="Times New Roman"/>
                      </a:endParaRPr>
                    </a:p>
                  </a:txBody>
                  <a:tcPr marL="68580" marR="68580" marT="0" marB="0" anchor="ctr"/>
                </a:tc>
                <a:tc>
                  <a:txBody>
                    <a:bodyPr/>
                    <a:lstStyle/>
                    <a:p>
                      <a:pPr>
                        <a:lnSpc>
                          <a:spcPct val="107000"/>
                        </a:lnSpc>
                        <a:spcAft>
                          <a:spcPts val="0"/>
                        </a:spcAft>
                      </a:pPr>
                      <a:r>
                        <a:rPr lang="en-GB" sz="900" dirty="0">
                          <a:effectLst/>
                        </a:rPr>
                        <a:t>-0.092</a:t>
                      </a:r>
                      <a:endParaRPr lang="en-GB" sz="1100" dirty="0">
                        <a:effectLst/>
                      </a:endParaRPr>
                    </a:p>
                    <a:p>
                      <a:pPr>
                        <a:lnSpc>
                          <a:spcPct val="107000"/>
                        </a:lnSpc>
                        <a:spcAft>
                          <a:spcPts val="0"/>
                        </a:spcAft>
                      </a:pPr>
                      <a:r>
                        <a:rPr lang="en-GB" sz="900" dirty="0">
                          <a:effectLst/>
                        </a:rPr>
                        <a:t>(0.064)</a:t>
                      </a:r>
                      <a:endParaRPr lang="en-GB" sz="1100" dirty="0">
                        <a:effectLst/>
                        <a:latin typeface="Calibri"/>
                        <a:ea typeface="Calibri"/>
                        <a:cs typeface="Times New Roman"/>
                      </a:endParaRPr>
                    </a:p>
                  </a:txBody>
                  <a:tcPr marL="68580" marR="68580" marT="0" marB="0"/>
                </a:tc>
                <a:tc>
                  <a:txBody>
                    <a:bodyPr/>
                    <a:lstStyle/>
                    <a:p>
                      <a:pPr>
                        <a:lnSpc>
                          <a:spcPct val="107000"/>
                        </a:lnSpc>
                        <a:spcAft>
                          <a:spcPts val="0"/>
                        </a:spcAft>
                      </a:pPr>
                      <a:r>
                        <a:rPr lang="en-GB" sz="900">
                          <a:effectLst/>
                        </a:rPr>
                        <a:t>0.158</a:t>
                      </a:r>
                      <a:endParaRPr lang="en-GB" sz="1100">
                        <a:effectLst/>
                      </a:endParaRPr>
                    </a:p>
                    <a:p>
                      <a:pPr>
                        <a:lnSpc>
                          <a:spcPct val="107000"/>
                        </a:lnSpc>
                        <a:spcAft>
                          <a:spcPts val="0"/>
                        </a:spcAft>
                      </a:pPr>
                      <a:r>
                        <a:rPr lang="en-GB" sz="900">
                          <a:effectLst/>
                        </a:rPr>
                        <a:t>(0.096)</a:t>
                      </a:r>
                      <a:endParaRPr lang="en-GB" sz="1100">
                        <a:effectLst/>
                        <a:latin typeface="Calibri"/>
                        <a:ea typeface="Calibri"/>
                        <a:cs typeface="Times New Roman"/>
                      </a:endParaRPr>
                    </a:p>
                  </a:txBody>
                  <a:tcPr marL="68580" marR="68580" marT="0" marB="0"/>
                </a:tc>
                <a:tc>
                  <a:txBody>
                    <a:bodyPr/>
                    <a:lstStyle/>
                    <a:p>
                      <a:pPr>
                        <a:lnSpc>
                          <a:spcPct val="107000"/>
                        </a:lnSpc>
                        <a:spcAft>
                          <a:spcPts val="0"/>
                        </a:spcAft>
                      </a:pPr>
                      <a:r>
                        <a:rPr lang="en-GB" sz="900">
                          <a:effectLst/>
                        </a:rPr>
                        <a:t>0.817</a:t>
                      </a:r>
                      <a:endParaRPr lang="en-GB" sz="1100">
                        <a:effectLst/>
                      </a:endParaRPr>
                    </a:p>
                    <a:p>
                      <a:pPr>
                        <a:lnSpc>
                          <a:spcPct val="107000"/>
                        </a:lnSpc>
                        <a:spcAft>
                          <a:spcPts val="0"/>
                        </a:spcAft>
                      </a:pPr>
                      <a:r>
                        <a:rPr lang="en-GB" sz="900">
                          <a:effectLst/>
                        </a:rPr>
                        <a:t>(0.176)***</a:t>
                      </a:r>
                      <a:endParaRPr lang="en-GB" sz="1100">
                        <a:effectLst/>
                        <a:latin typeface="Calibri"/>
                        <a:ea typeface="Calibri"/>
                        <a:cs typeface="Times New Roman"/>
                      </a:endParaRPr>
                    </a:p>
                  </a:txBody>
                  <a:tcPr marL="68580" marR="68580" marT="0" marB="0"/>
                </a:tc>
                <a:tc>
                  <a:txBody>
                    <a:bodyPr/>
                    <a:lstStyle/>
                    <a:p>
                      <a:pPr>
                        <a:lnSpc>
                          <a:spcPct val="107000"/>
                        </a:lnSpc>
                        <a:spcAft>
                          <a:spcPts val="0"/>
                        </a:spcAft>
                      </a:pPr>
                      <a:r>
                        <a:rPr lang="en-GB" sz="900">
                          <a:effectLst/>
                        </a:rPr>
                        <a:t>8.68***</a:t>
                      </a:r>
                      <a:endParaRPr lang="en-GB" sz="1100">
                        <a:effectLst/>
                        <a:latin typeface="Calibri"/>
                        <a:ea typeface="Calibri"/>
                        <a:cs typeface="Times New Roman"/>
                      </a:endParaRPr>
                    </a:p>
                  </a:txBody>
                  <a:tcPr marL="68580" marR="68580" marT="0" marB="0" anchor="ctr"/>
                </a:tc>
                <a:tc>
                  <a:txBody>
                    <a:bodyPr/>
                    <a:lstStyle/>
                    <a:p>
                      <a:pPr>
                        <a:lnSpc>
                          <a:spcPct val="107000"/>
                        </a:lnSpc>
                        <a:spcAft>
                          <a:spcPts val="0"/>
                        </a:spcAft>
                      </a:pPr>
                      <a:r>
                        <a:rPr lang="en-GB" sz="900">
                          <a:effectLst/>
                        </a:rPr>
                        <a:t>0.230</a:t>
                      </a:r>
                      <a:endParaRPr lang="en-GB" sz="1100">
                        <a:effectLst/>
                        <a:latin typeface="Calibri"/>
                        <a:ea typeface="Calibri"/>
                        <a:cs typeface="Times New Roman"/>
                      </a:endParaRPr>
                    </a:p>
                  </a:txBody>
                  <a:tcPr marL="68580" marR="68580" marT="0" marB="0" anchor="ctr"/>
                </a:tc>
                <a:tc>
                  <a:txBody>
                    <a:bodyPr/>
                    <a:lstStyle/>
                    <a:p>
                      <a:pPr>
                        <a:lnSpc>
                          <a:spcPct val="107000"/>
                        </a:lnSpc>
                        <a:spcAft>
                          <a:spcPts val="0"/>
                        </a:spcAft>
                      </a:pPr>
                      <a:r>
                        <a:rPr lang="en-GB" sz="900" dirty="0">
                          <a:effectLst/>
                        </a:rPr>
                        <a:t>91</a:t>
                      </a:r>
                      <a:endParaRPr lang="en-GB" sz="1100" dirty="0">
                        <a:effectLst/>
                        <a:latin typeface="Calibri"/>
                        <a:ea typeface="Calibri"/>
                        <a:cs typeface="Times New Roman"/>
                      </a:endParaRPr>
                    </a:p>
                  </a:txBody>
                  <a:tcPr marL="68580" marR="68580" marT="0" marB="0" anchor="ctr"/>
                </a:tc>
              </a:tr>
            </a:tbl>
          </a:graphicData>
        </a:graphic>
      </p:graphicFrame>
      <p:sp>
        <p:nvSpPr>
          <p:cNvPr id="6" name="TextBox 5"/>
          <p:cNvSpPr txBox="1"/>
          <p:nvPr/>
        </p:nvSpPr>
        <p:spPr>
          <a:xfrm>
            <a:off x="179512" y="1484784"/>
            <a:ext cx="1152128" cy="369332"/>
          </a:xfrm>
          <a:prstGeom prst="rect">
            <a:avLst/>
          </a:prstGeom>
          <a:noFill/>
        </p:spPr>
        <p:txBody>
          <a:bodyPr wrap="square" rtlCol="0">
            <a:spAutoFit/>
          </a:bodyPr>
          <a:lstStyle/>
          <a:p>
            <a:r>
              <a:rPr lang="en-GB" b="1" dirty="0" smtClean="0"/>
              <a:t>All cohort</a:t>
            </a:r>
            <a:endParaRPr lang="en-GB" b="1" dirty="0"/>
          </a:p>
        </p:txBody>
      </p:sp>
      <p:sp>
        <p:nvSpPr>
          <p:cNvPr id="7" name="TextBox 6"/>
          <p:cNvSpPr txBox="1"/>
          <p:nvPr/>
        </p:nvSpPr>
        <p:spPr>
          <a:xfrm>
            <a:off x="159371" y="5157192"/>
            <a:ext cx="1152128" cy="1200329"/>
          </a:xfrm>
          <a:prstGeom prst="rect">
            <a:avLst/>
          </a:prstGeom>
          <a:noFill/>
        </p:spPr>
        <p:txBody>
          <a:bodyPr wrap="square" rtlCol="0">
            <a:spAutoFit/>
          </a:bodyPr>
          <a:lstStyle/>
          <a:p>
            <a:r>
              <a:rPr lang="en-GB" b="1" dirty="0" smtClean="0"/>
              <a:t>C1: less </a:t>
            </a:r>
            <a:r>
              <a:rPr lang="en-GB" dirty="0" smtClean="0"/>
              <a:t>engaged</a:t>
            </a:r>
          </a:p>
          <a:p>
            <a:r>
              <a:rPr lang="en-GB" b="1" dirty="0" smtClean="0"/>
              <a:t>C2: more </a:t>
            </a:r>
            <a:r>
              <a:rPr lang="en-GB" dirty="0" smtClean="0"/>
              <a:t>engaged</a:t>
            </a:r>
            <a:endParaRPr lang="en-GB" dirty="0"/>
          </a:p>
        </p:txBody>
      </p:sp>
    </p:spTree>
    <p:extLst>
      <p:ext uri="{BB962C8B-B14F-4D97-AF65-F5344CB8AC3E}">
        <p14:creationId xmlns:p14="http://schemas.microsoft.com/office/powerpoint/2010/main" val="19844174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2843</TotalTime>
  <Words>1614</Words>
  <Application>Microsoft Office PowerPoint</Application>
  <PresentationFormat>On-screen Show (4:3)</PresentationFormat>
  <Paragraphs>165</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Online teaching slides: Are they bane or benefits?</vt:lpstr>
      <vt:lpstr>What do we know?</vt:lpstr>
      <vt:lpstr>Methodology</vt:lpstr>
      <vt:lpstr>Results</vt:lpstr>
      <vt:lpstr>Results (cont.)</vt:lpstr>
      <vt:lpstr>Implications</vt:lpstr>
      <vt:lpstr>PowerPoint Presentation</vt:lpstr>
    </vt:vector>
  </TitlesOfParts>
  <Company>University of the West of England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Online teaching slides: Are they bane or benefits?</dc:title>
  <dc:creator>Ling Nguyen</dc:creator>
  <cp:lastModifiedBy>Ling Nguyen</cp:lastModifiedBy>
  <cp:revision>64</cp:revision>
  <dcterms:created xsi:type="dcterms:W3CDTF">2015-08-20T11:32:18Z</dcterms:created>
  <dcterms:modified xsi:type="dcterms:W3CDTF">2015-09-16T13:21:34Z</dcterms:modified>
</cp:coreProperties>
</file>