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>
  <p:sldMasterIdLst>
    <p:sldMasterId id="2147483648" r:id="rId1"/>
    <p:sldMasterId id="2147483650" r:id="rId2"/>
    <p:sldMasterId id="2147483653" r:id="rId3"/>
  </p:sldMasterIdLst>
  <p:notesMasterIdLst>
    <p:notesMasterId r:id="rId13"/>
  </p:notesMasterIdLst>
  <p:handoutMasterIdLst>
    <p:handoutMasterId r:id="rId14"/>
  </p:handoutMasterIdLst>
  <p:sldIdLst>
    <p:sldId id="268" r:id="rId4"/>
    <p:sldId id="330" r:id="rId5"/>
    <p:sldId id="331" r:id="rId6"/>
    <p:sldId id="335" r:id="rId7"/>
    <p:sldId id="334" r:id="rId8"/>
    <p:sldId id="336" r:id="rId9"/>
    <p:sldId id="338" r:id="rId10"/>
    <p:sldId id="339" r:id="rId11"/>
    <p:sldId id="340" r:id="rId12"/>
  </p:sldIdLst>
  <p:sldSz cx="9144000" cy="6858000" type="screen4x3"/>
  <p:notesSz cx="6797675" cy="9874250"/>
  <p:embeddedFontLst>
    <p:embeddedFont>
      <p:font typeface="Georgia" panose="02040502050405020303" pitchFamily="18" charset="0"/>
      <p:regular r:id="rId15"/>
      <p:bold r:id="rId16"/>
      <p:italic r:id="rId17"/>
      <p:boldItalic r:id="rId18"/>
    </p:embeddedFont>
    <p:embeddedFont>
      <p:font typeface="Lucida Sans" panose="020B0602030504020204" pitchFamily="34" charset="0"/>
      <p:regular r:id="rId19"/>
      <p:bold r:id="rId20"/>
      <p:italic r:id="rId21"/>
      <p:boldItalic r:id="rId22"/>
    </p:embeddedFont>
  </p:embeddedFontLst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99FF66"/>
    <a:srgbClr val="A6D85F"/>
    <a:srgbClr val="FFCCFF"/>
    <a:srgbClr val="FF99FF"/>
    <a:srgbClr val="FF8989"/>
    <a:srgbClr val="FF99CC"/>
    <a:srgbClr val="FFB300"/>
    <a:srgbClr val="FE3E14"/>
    <a:srgbClr val="615A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7" autoAdjust="0"/>
    <p:restoredTop sz="94672" autoAdjust="0"/>
  </p:normalViewPr>
  <p:slideViewPr>
    <p:cSldViewPr>
      <p:cViewPr varScale="1">
        <p:scale>
          <a:sx n="60" d="100"/>
          <a:sy n="60" d="100"/>
        </p:scale>
        <p:origin x="1224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66" y="-108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font" Target="fonts/font7.fntdata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font" Target="fonts/font5.fntdata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Relationship Id="rId22" Type="http://schemas.openxmlformats.org/officeDocument/2006/relationships/font" Target="fonts/font8.fntdata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marker>
            <c:symbol val="none"/>
          </c:marker>
          <c:cat>
            <c:numRef>
              <c:f>Sheet1!$A$2:$A$61</c:f>
              <c:numCache>
                <c:formatCode>mmm\-yy</c:formatCode>
                <c:ptCount val="60"/>
                <c:pt idx="0">
                  <c:v>40422</c:v>
                </c:pt>
                <c:pt idx="1">
                  <c:v>40483</c:v>
                </c:pt>
                <c:pt idx="2">
                  <c:v>40513</c:v>
                </c:pt>
                <c:pt idx="3">
                  <c:v>40544</c:v>
                </c:pt>
                <c:pt idx="4">
                  <c:v>40575</c:v>
                </c:pt>
                <c:pt idx="5">
                  <c:v>40603</c:v>
                </c:pt>
                <c:pt idx="6">
                  <c:v>40634</c:v>
                </c:pt>
                <c:pt idx="7">
                  <c:v>40664</c:v>
                </c:pt>
                <c:pt idx="8">
                  <c:v>40695</c:v>
                </c:pt>
                <c:pt idx="9">
                  <c:v>40725</c:v>
                </c:pt>
                <c:pt idx="10">
                  <c:v>40756</c:v>
                </c:pt>
                <c:pt idx="11">
                  <c:v>40787</c:v>
                </c:pt>
                <c:pt idx="12">
                  <c:v>40817</c:v>
                </c:pt>
                <c:pt idx="13">
                  <c:v>40848</c:v>
                </c:pt>
                <c:pt idx="14">
                  <c:v>40878</c:v>
                </c:pt>
                <c:pt idx="15">
                  <c:v>40909</c:v>
                </c:pt>
                <c:pt idx="16">
                  <c:v>40940</c:v>
                </c:pt>
                <c:pt idx="17">
                  <c:v>40969</c:v>
                </c:pt>
                <c:pt idx="18">
                  <c:v>41000</c:v>
                </c:pt>
                <c:pt idx="19">
                  <c:v>41030</c:v>
                </c:pt>
                <c:pt idx="20">
                  <c:v>41061</c:v>
                </c:pt>
                <c:pt idx="21">
                  <c:v>41091</c:v>
                </c:pt>
                <c:pt idx="22">
                  <c:v>41122</c:v>
                </c:pt>
                <c:pt idx="23">
                  <c:v>41153</c:v>
                </c:pt>
                <c:pt idx="24">
                  <c:v>41183</c:v>
                </c:pt>
                <c:pt idx="25">
                  <c:v>41214</c:v>
                </c:pt>
                <c:pt idx="26">
                  <c:v>41244</c:v>
                </c:pt>
                <c:pt idx="27">
                  <c:v>41275</c:v>
                </c:pt>
                <c:pt idx="28">
                  <c:v>41306</c:v>
                </c:pt>
                <c:pt idx="29">
                  <c:v>41334</c:v>
                </c:pt>
                <c:pt idx="30">
                  <c:v>41365</c:v>
                </c:pt>
                <c:pt idx="31">
                  <c:v>41395</c:v>
                </c:pt>
                <c:pt idx="32">
                  <c:v>41426</c:v>
                </c:pt>
                <c:pt idx="33">
                  <c:v>41456</c:v>
                </c:pt>
                <c:pt idx="34">
                  <c:v>41487</c:v>
                </c:pt>
                <c:pt idx="35">
                  <c:v>41518</c:v>
                </c:pt>
                <c:pt idx="36">
                  <c:v>41548</c:v>
                </c:pt>
                <c:pt idx="37">
                  <c:v>41579</c:v>
                </c:pt>
                <c:pt idx="38">
                  <c:v>41609</c:v>
                </c:pt>
                <c:pt idx="39">
                  <c:v>41640</c:v>
                </c:pt>
                <c:pt idx="40">
                  <c:v>41671</c:v>
                </c:pt>
                <c:pt idx="41">
                  <c:v>41699</c:v>
                </c:pt>
                <c:pt idx="42">
                  <c:v>41730</c:v>
                </c:pt>
                <c:pt idx="43">
                  <c:v>41760</c:v>
                </c:pt>
                <c:pt idx="44">
                  <c:v>41791</c:v>
                </c:pt>
                <c:pt idx="45">
                  <c:v>41821</c:v>
                </c:pt>
                <c:pt idx="46">
                  <c:v>41852</c:v>
                </c:pt>
                <c:pt idx="47">
                  <c:v>41883</c:v>
                </c:pt>
                <c:pt idx="48">
                  <c:v>41913</c:v>
                </c:pt>
                <c:pt idx="49">
                  <c:v>41944</c:v>
                </c:pt>
                <c:pt idx="50">
                  <c:v>41974</c:v>
                </c:pt>
                <c:pt idx="51">
                  <c:v>42005</c:v>
                </c:pt>
                <c:pt idx="52">
                  <c:v>42036</c:v>
                </c:pt>
                <c:pt idx="53">
                  <c:v>42064</c:v>
                </c:pt>
                <c:pt idx="54">
                  <c:v>42095</c:v>
                </c:pt>
                <c:pt idx="55">
                  <c:v>42125</c:v>
                </c:pt>
                <c:pt idx="56">
                  <c:v>42156</c:v>
                </c:pt>
                <c:pt idx="57">
                  <c:v>42186</c:v>
                </c:pt>
                <c:pt idx="58">
                  <c:v>42217</c:v>
                </c:pt>
                <c:pt idx="59">
                  <c:v>42248</c:v>
                </c:pt>
              </c:numCache>
            </c:numRef>
          </c:cat>
          <c:val>
            <c:numRef>
              <c:f>Sheet1!$B$2:$B$61</c:f>
              <c:numCache>
                <c:formatCode>General</c:formatCode>
                <c:ptCount val="6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17-49B9-8748-968E78B0CF7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marker>
            <c:symbol val="none"/>
          </c:marker>
          <c:cat>
            <c:numRef>
              <c:f>Sheet1!$A$2:$A$61</c:f>
              <c:numCache>
                <c:formatCode>mmm\-yy</c:formatCode>
                <c:ptCount val="60"/>
                <c:pt idx="0">
                  <c:v>40422</c:v>
                </c:pt>
                <c:pt idx="1">
                  <c:v>40483</c:v>
                </c:pt>
                <c:pt idx="2">
                  <c:v>40513</c:v>
                </c:pt>
                <c:pt idx="3">
                  <c:v>40544</c:v>
                </c:pt>
                <c:pt idx="4">
                  <c:v>40575</c:v>
                </c:pt>
                <c:pt idx="5">
                  <c:v>40603</c:v>
                </c:pt>
                <c:pt idx="6">
                  <c:v>40634</c:v>
                </c:pt>
                <c:pt idx="7">
                  <c:v>40664</c:v>
                </c:pt>
                <c:pt idx="8">
                  <c:v>40695</c:v>
                </c:pt>
                <c:pt idx="9">
                  <c:v>40725</c:v>
                </c:pt>
                <c:pt idx="10">
                  <c:v>40756</c:v>
                </c:pt>
                <c:pt idx="11">
                  <c:v>40787</c:v>
                </c:pt>
                <c:pt idx="12">
                  <c:v>40817</c:v>
                </c:pt>
                <c:pt idx="13">
                  <c:v>40848</c:v>
                </c:pt>
                <c:pt idx="14">
                  <c:v>40878</c:v>
                </c:pt>
                <c:pt idx="15">
                  <c:v>40909</c:v>
                </c:pt>
                <c:pt idx="16">
                  <c:v>40940</c:v>
                </c:pt>
                <c:pt idx="17">
                  <c:v>40969</c:v>
                </c:pt>
                <c:pt idx="18">
                  <c:v>41000</c:v>
                </c:pt>
                <c:pt idx="19">
                  <c:v>41030</c:v>
                </c:pt>
                <c:pt idx="20">
                  <c:v>41061</c:v>
                </c:pt>
                <c:pt idx="21">
                  <c:v>41091</c:v>
                </c:pt>
                <c:pt idx="22">
                  <c:v>41122</c:v>
                </c:pt>
                <c:pt idx="23">
                  <c:v>41153</c:v>
                </c:pt>
                <c:pt idx="24">
                  <c:v>41183</c:v>
                </c:pt>
                <c:pt idx="25">
                  <c:v>41214</c:v>
                </c:pt>
                <c:pt idx="26">
                  <c:v>41244</c:v>
                </c:pt>
                <c:pt idx="27">
                  <c:v>41275</c:v>
                </c:pt>
                <c:pt idx="28">
                  <c:v>41306</c:v>
                </c:pt>
                <c:pt idx="29">
                  <c:v>41334</c:v>
                </c:pt>
                <c:pt idx="30">
                  <c:v>41365</c:v>
                </c:pt>
                <c:pt idx="31">
                  <c:v>41395</c:v>
                </c:pt>
                <c:pt idx="32">
                  <c:v>41426</c:v>
                </c:pt>
                <c:pt idx="33">
                  <c:v>41456</c:v>
                </c:pt>
                <c:pt idx="34">
                  <c:v>41487</c:v>
                </c:pt>
                <c:pt idx="35">
                  <c:v>41518</c:v>
                </c:pt>
                <c:pt idx="36">
                  <c:v>41548</c:v>
                </c:pt>
                <c:pt idx="37">
                  <c:v>41579</c:v>
                </c:pt>
                <c:pt idx="38">
                  <c:v>41609</c:v>
                </c:pt>
                <c:pt idx="39">
                  <c:v>41640</c:v>
                </c:pt>
                <c:pt idx="40">
                  <c:v>41671</c:v>
                </c:pt>
                <c:pt idx="41">
                  <c:v>41699</c:v>
                </c:pt>
                <c:pt idx="42">
                  <c:v>41730</c:v>
                </c:pt>
                <c:pt idx="43">
                  <c:v>41760</c:v>
                </c:pt>
                <c:pt idx="44">
                  <c:v>41791</c:v>
                </c:pt>
                <c:pt idx="45">
                  <c:v>41821</c:v>
                </c:pt>
                <c:pt idx="46">
                  <c:v>41852</c:v>
                </c:pt>
                <c:pt idx="47">
                  <c:v>41883</c:v>
                </c:pt>
                <c:pt idx="48">
                  <c:v>41913</c:v>
                </c:pt>
                <c:pt idx="49">
                  <c:v>41944</c:v>
                </c:pt>
                <c:pt idx="50">
                  <c:v>41974</c:v>
                </c:pt>
                <c:pt idx="51">
                  <c:v>42005</c:v>
                </c:pt>
                <c:pt idx="52">
                  <c:v>42036</c:v>
                </c:pt>
                <c:pt idx="53">
                  <c:v>42064</c:v>
                </c:pt>
                <c:pt idx="54">
                  <c:v>42095</c:v>
                </c:pt>
                <c:pt idx="55">
                  <c:v>42125</c:v>
                </c:pt>
                <c:pt idx="56">
                  <c:v>42156</c:v>
                </c:pt>
                <c:pt idx="57">
                  <c:v>42186</c:v>
                </c:pt>
                <c:pt idx="58">
                  <c:v>42217</c:v>
                </c:pt>
                <c:pt idx="59">
                  <c:v>42248</c:v>
                </c:pt>
              </c:numCache>
            </c:numRef>
          </c:cat>
          <c:val>
            <c:numRef>
              <c:f>Sheet1!$C$2:$C$61</c:f>
              <c:numCache>
                <c:formatCode>General</c:formatCode>
                <c:ptCount val="6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17-49B9-8748-968E78B0CF7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marker>
            <c:symbol val="none"/>
          </c:marker>
          <c:cat>
            <c:numRef>
              <c:f>Sheet1!$A$2:$A$61</c:f>
              <c:numCache>
                <c:formatCode>mmm\-yy</c:formatCode>
                <c:ptCount val="60"/>
                <c:pt idx="0">
                  <c:v>40422</c:v>
                </c:pt>
                <c:pt idx="1">
                  <c:v>40483</c:v>
                </c:pt>
                <c:pt idx="2">
                  <c:v>40513</c:v>
                </c:pt>
                <c:pt idx="3">
                  <c:v>40544</c:v>
                </c:pt>
                <c:pt idx="4">
                  <c:v>40575</c:v>
                </c:pt>
                <c:pt idx="5">
                  <c:v>40603</c:v>
                </c:pt>
                <c:pt idx="6">
                  <c:v>40634</c:v>
                </c:pt>
                <c:pt idx="7">
                  <c:v>40664</c:v>
                </c:pt>
                <c:pt idx="8">
                  <c:v>40695</c:v>
                </c:pt>
                <c:pt idx="9">
                  <c:v>40725</c:v>
                </c:pt>
                <c:pt idx="10">
                  <c:v>40756</c:v>
                </c:pt>
                <c:pt idx="11">
                  <c:v>40787</c:v>
                </c:pt>
                <c:pt idx="12">
                  <c:v>40817</c:v>
                </c:pt>
                <c:pt idx="13">
                  <c:v>40848</c:v>
                </c:pt>
                <c:pt idx="14">
                  <c:v>40878</c:v>
                </c:pt>
                <c:pt idx="15">
                  <c:v>40909</c:v>
                </c:pt>
                <c:pt idx="16">
                  <c:v>40940</c:v>
                </c:pt>
                <c:pt idx="17">
                  <c:v>40969</c:v>
                </c:pt>
                <c:pt idx="18">
                  <c:v>41000</c:v>
                </c:pt>
                <c:pt idx="19">
                  <c:v>41030</c:v>
                </c:pt>
                <c:pt idx="20">
                  <c:v>41061</c:v>
                </c:pt>
                <c:pt idx="21">
                  <c:v>41091</c:v>
                </c:pt>
                <c:pt idx="22">
                  <c:v>41122</c:v>
                </c:pt>
                <c:pt idx="23">
                  <c:v>41153</c:v>
                </c:pt>
                <c:pt idx="24">
                  <c:v>41183</c:v>
                </c:pt>
                <c:pt idx="25">
                  <c:v>41214</c:v>
                </c:pt>
                <c:pt idx="26">
                  <c:v>41244</c:v>
                </c:pt>
                <c:pt idx="27">
                  <c:v>41275</c:v>
                </c:pt>
                <c:pt idx="28">
                  <c:v>41306</c:v>
                </c:pt>
                <c:pt idx="29">
                  <c:v>41334</c:v>
                </c:pt>
                <c:pt idx="30">
                  <c:v>41365</c:v>
                </c:pt>
                <c:pt idx="31">
                  <c:v>41395</c:v>
                </c:pt>
                <c:pt idx="32">
                  <c:v>41426</c:v>
                </c:pt>
                <c:pt idx="33">
                  <c:v>41456</c:v>
                </c:pt>
                <c:pt idx="34">
                  <c:v>41487</c:v>
                </c:pt>
                <c:pt idx="35">
                  <c:v>41518</c:v>
                </c:pt>
                <c:pt idx="36">
                  <c:v>41548</c:v>
                </c:pt>
                <c:pt idx="37">
                  <c:v>41579</c:v>
                </c:pt>
                <c:pt idx="38">
                  <c:v>41609</c:v>
                </c:pt>
                <c:pt idx="39">
                  <c:v>41640</c:v>
                </c:pt>
                <c:pt idx="40">
                  <c:v>41671</c:v>
                </c:pt>
                <c:pt idx="41">
                  <c:v>41699</c:v>
                </c:pt>
                <c:pt idx="42">
                  <c:v>41730</c:v>
                </c:pt>
                <c:pt idx="43">
                  <c:v>41760</c:v>
                </c:pt>
                <c:pt idx="44">
                  <c:v>41791</c:v>
                </c:pt>
                <c:pt idx="45">
                  <c:v>41821</c:v>
                </c:pt>
                <c:pt idx="46">
                  <c:v>41852</c:v>
                </c:pt>
                <c:pt idx="47">
                  <c:v>41883</c:v>
                </c:pt>
                <c:pt idx="48">
                  <c:v>41913</c:v>
                </c:pt>
                <c:pt idx="49">
                  <c:v>41944</c:v>
                </c:pt>
                <c:pt idx="50">
                  <c:v>41974</c:v>
                </c:pt>
                <c:pt idx="51">
                  <c:v>42005</c:v>
                </c:pt>
                <c:pt idx="52">
                  <c:v>42036</c:v>
                </c:pt>
                <c:pt idx="53">
                  <c:v>42064</c:v>
                </c:pt>
                <c:pt idx="54">
                  <c:v>42095</c:v>
                </c:pt>
                <c:pt idx="55">
                  <c:v>42125</c:v>
                </c:pt>
                <c:pt idx="56">
                  <c:v>42156</c:v>
                </c:pt>
                <c:pt idx="57">
                  <c:v>42186</c:v>
                </c:pt>
                <c:pt idx="58">
                  <c:v>42217</c:v>
                </c:pt>
                <c:pt idx="59">
                  <c:v>42248</c:v>
                </c:pt>
              </c:numCache>
            </c:numRef>
          </c:cat>
          <c:val>
            <c:numRef>
              <c:f>Sheet1!$D$2:$D$61</c:f>
              <c:numCache>
                <c:formatCode>General</c:formatCode>
                <c:ptCount val="6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F17-49B9-8748-968E78B0CF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6310400"/>
        <c:axId val="246333824"/>
      </c:lineChart>
      <c:dateAx>
        <c:axId val="24631040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246333824"/>
        <c:crosses val="autoZero"/>
        <c:auto val="1"/>
        <c:lblOffset val="100"/>
        <c:baseTimeUnit val="months"/>
      </c:dateAx>
      <c:valAx>
        <c:axId val="24633382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463104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4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8823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4" y="9378823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1615CAE1-79A9-436F-9ECA-1A425D52DCD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275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7" y="0"/>
            <a:ext cx="2945659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690269"/>
            <a:ext cx="4984962" cy="444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80537"/>
            <a:ext cx="2945659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7" y="9380537"/>
            <a:ext cx="2945659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E515F9D7-91D7-496C-B77A-CA8D4351CB9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095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9C356D-FDF7-4EF3-8935-D64AE0D8AF50}" type="slidenum">
              <a:rPr lang="en-GB"/>
              <a:pPr/>
              <a:t>1</a:t>
            </a:fld>
            <a:endParaRPr lang="en-GB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5F9D7-91D7-496C-B77A-CA8D4351CB9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265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>
                <a:sym typeface="Wingdings"/>
              </a:rPr>
              <a:t>AS was new in 2000; to be cashed in as part of A-level assessment</a:t>
            </a:r>
          </a:p>
          <a:p>
            <a:r>
              <a:rPr lang="en-GB" sz="1600" dirty="0">
                <a:sym typeface="Wingdings"/>
              </a:rPr>
              <a:t>AS results provided an early indication of progress &amp; potential – preferred by some to GCSE.</a:t>
            </a:r>
          </a:p>
          <a:p>
            <a:r>
              <a:rPr lang="en-GB" sz="1600" dirty="0">
                <a:sym typeface="Wingdings"/>
              </a:rPr>
              <a:t>Plan was to broaden the curriculum by encouraging students to take 4 (or even 5) AS levels in the first year, before focusing on 3 A-levels in the second year</a:t>
            </a:r>
          </a:p>
          <a:p>
            <a:r>
              <a:rPr lang="en-GB" sz="1600" dirty="0">
                <a:sym typeface="Wingdings"/>
              </a:rPr>
              <a:t>Moving to a full baccalaureate system seen as too adventurous?</a:t>
            </a:r>
          </a:p>
          <a:p>
            <a:r>
              <a:rPr lang="en-GB" sz="1600" dirty="0">
                <a:sym typeface="Wingdings"/>
              </a:rPr>
              <a:t>A-level the gold standard for University entrance (although an exit qualification for many).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5F9D7-91D7-496C-B77A-CA8D4351CB97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692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itchFamily="2" charset="2"/>
              <a:buChar char="Ö"/>
            </a:pPr>
            <a:r>
              <a:rPr lang="en-GB" dirty="0">
                <a:sym typeface="Wingdings"/>
              </a:rPr>
              <a:t>Concerns eventually brought a review</a:t>
            </a:r>
          </a:p>
          <a:p>
            <a:pPr marL="171450" indent="-171450">
              <a:buFont typeface="Wingdings" pitchFamily="2" charset="2"/>
              <a:buChar char="Ö"/>
            </a:pPr>
            <a:r>
              <a:rPr lang="en-GB" dirty="0">
                <a:sym typeface="Wingdings"/>
              </a:rPr>
              <a:t>First step to remove January Exams to move away from learn and forget</a:t>
            </a:r>
          </a:p>
          <a:p>
            <a:pPr marL="171450" indent="-171450">
              <a:buFont typeface="Wingdings" pitchFamily="2" charset="2"/>
              <a:buChar char="Ö"/>
            </a:pPr>
            <a:r>
              <a:rPr lang="en-GB" dirty="0">
                <a:sym typeface="Wingdings"/>
              </a:rPr>
              <a:t>Consultation: comments invited from (inter alia) HE institutions, UCAS </a:t>
            </a:r>
            <a:r>
              <a:rPr lang="en-GB" dirty="0" err="1">
                <a:sym typeface="Wingdings"/>
              </a:rPr>
              <a:t>etc</a:t>
            </a:r>
            <a:r>
              <a:rPr lang="en-GB" dirty="0">
                <a:sym typeface="Wingdings"/>
              </a:rPr>
              <a:t>, </a:t>
            </a:r>
          </a:p>
          <a:p>
            <a:pPr marL="171450" indent="-171450">
              <a:buFont typeface="Wingdings" pitchFamily="2" charset="2"/>
              <a:buChar char="Ö"/>
            </a:pPr>
            <a:r>
              <a:rPr lang="en-GB" dirty="0">
                <a:sym typeface="Wingdings"/>
              </a:rPr>
              <a:t>As to be decoupled from A-level: i.e. AS performance no longer to contribute to A-level assessment; A-level exams to cover the whole course…but AS to be able to be co-taught with the first year of A-level…</a:t>
            </a:r>
          </a:p>
          <a:p>
            <a:r>
              <a:rPr lang="en-GB" dirty="0">
                <a:sym typeface="Wingdings"/>
              </a:rPr>
              <a:t>A group had been meeting to review subject content to ensure that this remained fit-for-purpose, and in anticipation:</a:t>
            </a:r>
          </a:p>
          <a:p>
            <a:r>
              <a:rPr lang="en-GB" dirty="0">
                <a:sym typeface="Wingdings"/>
              </a:rPr>
              <a:t>subject “expert” panels were reviewing content to make recommendations to </a:t>
            </a:r>
            <a:r>
              <a:rPr lang="en-GB" dirty="0" err="1">
                <a:sym typeface="Wingdings"/>
              </a:rPr>
              <a:t>Ofqual</a:t>
            </a:r>
            <a:r>
              <a:rPr lang="en-GB" dirty="0">
                <a:sym typeface="Wingdings"/>
              </a:rPr>
              <a:t> – made up of HE academics…in some cases with the reluctant agreement of VCs…some of whom were resistant to Gove’s enthusiasm for having HE more involved in A-levels</a:t>
            </a:r>
          </a:p>
          <a:p>
            <a:r>
              <a:rPr lang="en-GB" dirty="0">
                <a:sym typeface="Wingdings"/>
              </a:rPr>
              <a:t>Economics panels for each Exam Board met from c. May 2013</a:t>
            </a:r>
          </a:p>
          <a:p>
            <a:r>
              <a:rPr lang="en-GB" dirty="0">
                <a:sym typeface="Wingdings"/>
              </a:rPr>
              <a:t>April 2014 Economics subject content published</a:t>
            </a:r>
          </a:p>
          <a:p>
            <a:r>
              <a:rPr lang="en-GB" dirty="0">
                <a:sym typeface="Wingdings"/>
              </a:rPr>
              <a:t>June 2014 specifications accredited by </a:t>
            </a:r>
            <a:r>
              <a:rPr lang="en-GB" dirty="0" err="1">
                <a:sym typeface="Wingdings"/>
              </a:rPr>
              <a:t>Ofqual</a:t>
            </a:r>
            <a:r>
              <a:rPr lang="en-GB" dirty="0">
                <a:sym typeface="Wingdings"/>
              </a:rPr>
              <a:t>…followed by a period of rapid preparation (/panic): L&amp;T support materials, sample assessment materials, briefings for schools/colleges, new textbooks etc. to be ready for  teaching the new specs…already started!.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5F9D7-91D7-496C-B77A-CA8D4351CB97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711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itchFamily="2" charset="2"/>
              <a:buChar char="Ö"/>
            </a:pPr>
            <a:r>
              <a:rPr lang="en-GB" sz="1400" dirty="0">
                <a:sym typeface="Wingdings"/>
              </a:rPr>
              <a:t>Transitions: Phase 1 includes Economics, plus Physics, Chemistry, Biology, English, Business Studies &amp; others.  </a:t>
            </a:r>
            <a:r>
              <a:rPr lang="en-GB" sz="1400" dirty="0" err="1">
                <a:sym typeface="Wingdings"/>
              </a:rPr>
              <a:t>Geog</a:t>
            </a:r>
            <a:r>
              <a:rPr lang="en-GB" sz="1400" dirty="0">
                <a:sym typeface="Wingdings"/>
              </a:rPr>
              <a:t> Languages (Phase 2), Maths (Phase 3). In the transition, schools teaching a mixture of ‘old’ and reformed specifications.</a:t>
            </a:r>
          </a:p>
          <a:p>
            <a:pPr marL="171450" indent="-171450">
              <a:buFont typeface="Wingdings" pitchFamily="2" charset="2"/>
              <a:buChar char="Ö"/>
            </a:pPr>
            <a:r>
              <a:rPr lang="en-GB" sz="1400" dirty="0">
                <a:sym typeface="Wingdings"/>
              </a:rPr>
              <a:t>Release of teaching time: will schools hold mock exams to provide feedback?</a:t>
            </a:r>
          </a:p>
          <a:p>
            <a:pPr marL="171450" indent="-171450">
              <a:buFont typeface="Wingdings" pitchFamily="2" charset="2"/>
              <a:buChar char="Ö"/>
            </a:pPr>
            <a:r>
              <a:rPr lang="en-GB" sz="1400" dirty="0">
                <a:sym typeface="Wingdings"/>
              </a:rPr>
              <a:t>Survival of AS?</a:t>
            </a:r>
          </a:p>
          <a:p>
            <a:r>
              <a:rPr lang="en-GB" sz="1400" dirty="0">
                <a:sym typeface="Wingdings"/>
              </a:rPr>
              <a:t>Universities may want to see AS results to inform admissions (Cambridge letter) (UCL were making offers on 3A+1AS, will drop)</a:t>
            </a:r>
          </a:p>
          <a:p>
            <a:r>
              <a:rPr lang="en-GB" sz="1400" dirty="0">
                <a:sym typeface="Wingdings"/>
              </a:rPr>
              <a:t>Schools have to pay for exam entries</a:t>
            </a:r>
          </a:p>
          <a:p>
            <a:r>
              <a:rPr lang="en-GB" sz="1400" dirty="0">
                <a:sym typeface="Wingdings"/>
              </a:rPr>
              <a:t>UCAS survey – by January 2015, a quarter of responding schools had still not decided whether to offer the new AS. 2/3 will offer AS, but only just over half will offer AS in all reformed subjects. 1/3 independent schools will not offer </a:t>
            </a:r>
            <a:r>
              <a:rPr lang="en-GB" sz="1400" i="1" dirty="0">
                <a:sym typeface="Wingdings"/>
              </a:rPr>
              <a:t>any</a:t>
            </a:r>
            <a:r>
              <a:rPr lang="en-GB" sz="1400" dirty="0">
                <a:sym typeface="Wingdings"/>
              </a:rPr>
              <a:t> reformed AS subjects.</a:t>
            </a:r>
          </a:p>
          <a:p>
            <a:r>
              <a:rPr lang="en-GB" sz="1400" dirty="0">
                <a:sym typeface="Wingdings"/>
              </a:rPr>
              <a:t>UCAS will offer a new tariff from 2017, in which reformed AS will count only 40% of an A-level instead of the current 50%.</a:t>
            </a: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5F9D7-91D7-496C-B77A-CA8D4351CB9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001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 economics, a number of students currently begin AS level to try it out, &amp; then choose to stick with it…but if their school is not offering AS, will they risk it?  Could affect take-up.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5F9D7-91D7-496C-B77A-CA8D4351CB97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032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5F9D7-91D7-496C-B77A-CA8D4351CB97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877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5F9D7-91D7-496C-B77A-CA8D4351CB97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93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5F9D7-91D7-496C-B77A-CA8D4351CB97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309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48" name="Rectangle 1032"/>
          <p:cNvSpPr>
            <a:spLocks noChangeArrowheads="1"/>
          </p:cNvSpPr>
          <p:nvPr/>
        </p:nvSpPr>
        <p:spPr bwMode="auto">
          <a:xfrm>
            <a:off x="-79375" y="0"/>
            <a:ext cx="9223375" cy="3276600"/>
          </a:xfrm>
          <a:prstGeom prst="rect">
            <a:avLst/>
          </a:prstGeom>
          <a:solidFill>
            <a:srgbClr val="014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10246" name="Rectangle 103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charset="0"/>
              </a:defRPr>
            </a:lvl1pPr>
          </a:lstStyle>
          <a:p>
            <a:fld id="{64531572-B966-44D0-ABB9-4F5F8BDE7494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24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7E6A1B-A35F-445F-AF2B-252FB61C58C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604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04C80-95DB-40E7-9656-2B602D4C28B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604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77050" y="63087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94C8D62-CEAC-4034-9E93-077C3A2D568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37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1700213"/>
            <a:ext cx="8496300" cy="411480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7050" y="63087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5A88F52-6D56-4A81-BA0B-A594C232A22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08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1031"/>
          <p:cNvSpPr>
            <a:spLocks noChangeArrowheads="1"/>
          </p:cNvSpPr>
          <p:nvPr/>
        </p:nvSpPr>
        <p:spPr bwMode="auto">
          <a:xfrm>
            <a:off x="-90488" y="3200400"/>
            <a:ext cx="9234488" cy="3657600"/>
          </a:xfrm>
          <a:prstGeom prst="rect">
            <a:avLst/>
          </a:prstGeom>
          <a:gradFill rotWithShape="0">
            <a:gsLst>
              <a:gs pos="0">
                <a:srgbClr val="007275"/>
              </a:gs>
              <a:gs pos="100000">
                <a:srgbClr val="008CA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96" name="Rectangle 1032"/>
          <p:cNvSpPr>
            <a:spLocks noChangeArrowheads="1"/>
          </p:cNvSpPr>
          <p:nvPr/>
        </p:nvSpPr>
        <p:spPr bwMode="auto">
          <a:xfrm>
            <a:off x="-90488" y="0"/>
            <a:ext cx="9234488" cy="3276600"/>
          </a:xfrm>
          <a:prstGeom prst="rect">
            <a:avLst/>
          </a:prstGeom>
          <a:solidFill>
            <a:srgbClr val="0072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4105275"/>
          </a:xfrm>
        </p:spPr>
        <p:txBody>
          <a:bodyPr lIns="91440"/>
          <a:lstStyle>
            <a:lvl1pPr algn="r"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-69850" y="7461250"/>
            <a:ext cx="69850" cy="69850"/>
          </a:xfrm>
        </p:spPr>
        <p:txBody>
          <a:bodyPr lIns="91440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pic>
        <p:nvPicPr>
          <p:cNvPr id="12297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D6374-D2C4-4215-A22E-2FFDA0CADD7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6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C8921-F620-4179-87F4-FDB7C32C611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945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E1FBC-86B9-4F3D-8B1C-269ACAC6031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3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35302-09D2-4194-AF72-9C57E627595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87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6DC671-02F0-4FFA-8404-BEF59CE03F2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26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ucida Sans" pitchFamily="34" charset="0"/>
              </a:defRPr>
            </a:lvl1pPr>
            <a:lvl2pPr>
              <a:defRPr>
                <a:latin typeface="Lucida Sans" pitchFamily="34" charset="0"/>
              </a:defRPr>
            </a:lvl2pPr>
            <a:lvl3pPr>
              <a:defRPr>
                <a:latin typeface="Lucida Sans" pitchFamily="34" charset="0"/>
              </a:defRPr>
            </a:lvl3pPr>
            <a:lvl4pPr>
              <a:defRPr>
                <a:latin typeface="Lucida Sans" pitchFamily="34" charset="0"/>
              </a:defRPr>
            </a:lvl4pPr>
            <a:lvl5pPr>
              <a:defRPr>
                <a:latin typeface="Lucida Sans" pitchFamily="34" charset="0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September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DEE conference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F3C8E-BF11-4392-BB8B-5FD2C040F7C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14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FD04A7-1878-466B-952D-470AA3D34A2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367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B4AB1-7DF1-4F7E-817F-C586BCF3976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1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81C63-C5BA-49E0-AF32-D163FA67291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864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1B2A8-7783-4336-8528-BC410B90136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11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481B3-7281-457E-AFD7-EC4813FB1B3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33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35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12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29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40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02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5E086-6604-4513-929B-03408DF4F5D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553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79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8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16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87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553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34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>
                <a:latin typeface="Lucida Sans" pitchFamily="34" charset="0"/>
              </a:defRPr>
            </a:lvl1pPr>
            <a:lvl2pPr>
              <a:defRPr sz="2400">
                <a:latin typeface="Lucida Sans" pitchFamily="34" charset="0"/>
              </a:defRPr>
            </a:lvl2pPr>
            <a:lvl3pPr>
              <a:defRPr sz="2000">
                <a:latin typeface="Lucida Sans" pitchFamily="34" charset="0"/>
              </a:defRPr>
            </a:lvl3pPr>
            <a:lvl4pPr>
              <a:defRPr sz="1800">
                <a:latin typeface="Lucida Sans" pitchFamily="34" charset="0"/>
              </a:defRPr>
            </a:lvl4pPr>
            <a:lvl5pPr>
              <a:defRPr sz="1800">
                <a:latin typeface="Lucida 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>
                <a:latin typeface="Lucida Sans" pitchFamily="34" charset="0"/>
              </a:defRPr>
            </a:lvl1pPr>
            <a:lvl2pPr>
              <a:defRPr sz="2400">
                <a:latin typeface="Lucida Sans" pitchFamily="34" charset="0"/>
              </a:defRPr>
            </a:lvl2pPr>
            <a:lvl3pPr>
              <a:defRPr sz="2000">
                <a:latin typeface="Lucida Sans" pitchFamily="34" charset="0"/>
              </a:defRPr>
            </a:lvl3pPr>
            <a:lvl4pPr>
              <a:defRPr sz="1800">
                <a:latin typeface="Lucida Sans" pitchFamily="34" charset="0"/>
              </a:defRPr>
            </a:lvl4pPr>
            <a:lvl5pPr>
              <a:defRPr sz="1800">
                <a:latin typeface="Lucida 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7A577-9F78-48C2-9129-D1D362BA002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126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71AB6-9471-4CEB-B60A-D02C2560D91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ucida Sans" panose="020B06020405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64F51-2C78-47D9-AA86-E58FE240F6A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39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2ACD6-D18B-49EA-AAC0-327B58D3B57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378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2FEF53-10DB-4FE6-9736-CF9EC8E49C7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14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51586-88C8-440E-B786-667112CF286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847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24901CF2-AC4E-4E21-BBA2-413DA1BE135D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31" name="Picture 7" descr="marine_blue 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85" r:id="rId12"/>
    <p:sldLayoutId id="2147483686" r:id="rId13"/>
  </p:sldLayoutIdLst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11213" indent="-288925" algn="l" rtl="0" eaLnBrk="1" fontAlgn="base" hangingPunct="1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219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27188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1BAFF474-45E8-4077-A3B9-887E396D4101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1271" name="Picture 7" descr="marine_blue _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2pPr>
      <a:lvl3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3pPr>
      <a:lvl4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4pPr>
      <a:lvl5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fontAlgn="base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xStyles>
    <p:titleStyle>
      <a:lvl1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2pPr>
      <a:lvl3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3pPr>
      <a:lvl4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4pPr>
      <a:lvl5pPr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fontAlgn="base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uploads/system/uploads/attachment_data/file/302106/A_level_economics_subject_content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Rectangle 23"/>
          <p:cNvSpPr>
            <a:spLocks noGrp="1" noChangeArrowheads="1"/>
          </p:cNvSpPr>
          <p:nvPr>
            <p:ph type="ctrTitle"/>
          </p:nvPr>
        </p:nvSpPr>
        <p:spPr>
          <a:xfrm>
            <a:off x="323850" y="1124744"/>
            <a:ext cx="8496300" cy="2160587"/>
          </a:xfrm>
        </p:spPr>
        <p:txBody>
          <a:bodyPr/>
          <a:lstStyle/>
          <a:p>
            <a:r>
              <a:rPr lang="en-GB" sz="1050" dirty="0">
                <a:latin typeface="Lucida Sans" pitchFamily="34" charset="0"/>
              </a:rPr>
              <a:t> </a:t>
            </a:r>
            <a:br>
              <a:rPr lang="en-GB" sz="3200" dirty="0">
                <a:latin typeface="Lucida Sans" pitchFamily="34" charset="0"/>
              </a:rPr>
            </a:br>
            <a:r>
              <a:rPr lang="en-GB" sz="4800" dirty="0">
                <a:latin typeface="Lucida Sans" pitchFamily="34" charset="0"/>
              </a:rPr>
              <a:t>The impact of A-level reform on Economics in Higher Education</a:t>
            </a:r>
            <a:endParaRPr lang="en-GB" sz="2800" dirty="0">
              <a:latin typeface="Lucida Sans" pitchFamily="34" charset="0"/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381000" y="5851525"/>
            <a:ext cx="647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l">
              <a:lnSpc>
                <a:spcPts val="2400"/>
              </a:lnSpc>
            </a:pPr>
            <a:r>
              <a:rPr lang="en-GB" sz="2000" dirty="0">
                <a:solidFill>
                  <a:srgbClr val="B2D5D5"/>
                </a:solidFill>
                <a:latin typeface="Lucida Sans" pitchFamily="34" charset="0"/>
              </a:rPr>
              <a:t>Peter Smith</a:t>
            </a:r>
          </a:p>
          <a:p>
            <a:pPr algn="l">
              <a:lnSpc>
                <a:spcPts val="2400"/>
              </a:lnSpc>
            </a:pPr>
            <a:r>
              <a:rPr lang="en-GB" sz="2000" dirty="0">
                <a:solidFill>
                  <a:srgbClr val="B2D5D5"/>
                </a:solidFill>
                <a:latin typeface="Lucida Sans" pitchFamily="34" charset="0"/>
              </a:rPr>
              <a:t>Associate, Economics Network</a:t>
            </a:r>
            <a:br>
              <a:rPr lang="en-GB" sz="2000" dirty="0">
                <a:solidFill>
                  <a:srgbClr val="B2D5D5"/>
                </a:solidFill>
                <a:latin typeface="Lucida Sans" pitchFamily="34" charset="0"/>
              </a:rPr>
            </a:br>
            <a:r>
              <a:rPr lang="en-GB" sz="2000" dirty="0">
                <a:solidFill>
                  <a:srgbClr val="B2D5D5"/>
                </a:solidFill>
                <a:latin typeface="Lucida Sans" pitchFamily="34" charset="0"/>
              </a:rPr>
              <a:t>September 2015</a:t>
            </a:r>
          </a:p>
        </p:txBody>
      </p:sp>
    </p:spTree>
    <p:extLst>
      <p:ext uri="{BB962C8B-B14F-4D97-AF65-F5344CB8AC3E}">
        <p14:creationId xmlns:p14="http://schemas.microsoft.com/office/powerpoint/2010/main" val="1199627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Background to the reforms</a:t>
            </a:r>
          </a:p>
          <a:p>
            <a:r>
              <a:rPr lang="en-GB" sz="3200" dirty="0"/>
              <a:t>Timeline</a:t>
            </a:r>
          </a:p>
          <a:p>
            <a:r>
              <a:rPr lang="en-GB" sz="3200" dirty="0"/>
              <a:t>Overall impact of the reforms</a:t>
            </a:r>
          </a:p>
          <a:p>
            <a:r>
              <a:rPr lang="en-GB" sz="3200" dirty="0"/>
              <a:t>The reformed economics curriculum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3C8E-BF11-4392-BB8B-5FD2C040F7CD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3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Existing system of AS/A-levels introduced in 2000</a:t>
            </a:r>
          </a:p>
          <a:p>
            <a:pPr lvl="1"/>
            <a:r>
              <a:rPr lang="en-GB" sz="2000" dirty="0"/>
              <a:t>modular, with exams twice per year</a:t>
            </a:r>
          </a:p>
          <a:p>
            <a:pPr lvl="1"/>
            <a:r>
              <a:rPr lang="en-GB" sz="2000" dirty="0"/>
              <a:t>AS contributed to A-level grades</a:t>
            </a:r>
          </a:p>
          <a:p>
            <a:pPr lvl="1"/>
            <a:r>
              <a:rPr lang="en-GB" sz="2000" dirty="0"/>
              <a:t>provided information for HE admissions</a:t>
            </a:r>
          </a:p>
          <a:p>
            <a:r>
              <a:rPr lang="en-GB" sz="2000" dirty="0"/>
              <a:t>Concerns</a:t>
            </a:r>
          </a:p>
          <a:p>
            <a:pPr lvl="1"/>
            <a:r>
              <a:rPr lang="en-GB" sz="2000" dirty="0"/>
              <a:t>too much time spent preparing for exams</a:t>
            </a:r>
          </a:p>
          <a:p>
            <a:pPr lvl="1"/>
            <a:r>
              <a:rPr lang="en-GB" sz="2000" dirty="0"/>
              <a:t>students ill-prepared for HE study</a:t>
            </a:r>
          </a:p>
          <a:p>
            <a:pPr lvl="1"/>
            <a:r>
              <a:rPr lang="en-GB" sz="2000" dirty="0"/>
              <a:t>learn and forget approach</a:t>
            </a:r>
          </a:p>
          <a:p>
            <a:pPr lvl="1"/>
            <a:r>
              <a:rPr lang="en-GB" sz="2000" dirty="0"/>
              <a:t>grade inflation</a:t>
            </a:r>
          </a:p>
          <a:p>
            <a:r>
              <a:rPr lang="en-GB" sz="2000" dirty="0"/>
              <a:t>For Economics, challenge of taking students from no knowledge to being exam-ready very quickly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3C8E-BF11-4392-BB8B-5FD2C040F7C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96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Arrow Connector 37"/>
          <p:cNvCxnSpPr/>
          <p:nvPr/>
        </p:nvCxnSpPr>
        <p:spPr bwMode="auto">
          <a:xfrm>
            <a:off x="4716016" y="1628800"/>
            <a:ext cx="0" cy="32403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60648"/>
            <a:ext cx="5400278" cy="649288"/>
          </a:xfrm>
        </p:spPr>
        <p:txBody>
          <a:bodyPr/>
          <a:lstStyle/>
          <a:p>
            <a:r>
              <a:rPr lang="en-GB" dirty="0"/>
              <a:t>Timeline of the reforms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767620"/>
              </p:ext>
            </p:extLst>
          </p:nvPr>
        </p:nvGraphicFramePr>
        <p:xfrm>
          <a:off x="323850" y="1700213"/>
          <a:ext cx="84963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3C8E-BF11-4392-BB8B-5FD2C040F7CD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Rectangle 6"/>
          <p:cNvSpPr/>
          <p:nvPr/>
        </p:nvSpPr>
        <p:spPr bwMode="auto">
          <a:xfrm>
            <a:off x="156759" y="2204864"/>
            <a:ext cx="1125629" cy="78483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White Paper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/>
              <a:t>launches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review of</a:t>
            </a:r>
            <a:endParaRPr lang="en-GB" b="1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A-levels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701989" y="2989694"/>
            <a:ext cx="0" cy="18074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9"/>
          <p:cNvSpPr/>
          <p:nvPr/>
        </p:nvSpPr>
        <p:spPr bwMode="auto">
          <a:xfrm>
            <a:off x="2237287" y="1988840"/>
            <a:ext cx="1231427" cy="133882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Education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Secretary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/>
              <a:t>Michael Gove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announces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removal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of January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/>
              <a:t>exams</a:t>
            </a:r>
            <a:endParaRPr kumimoji="0" lang="en-GB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074309" y="3429000"/>
            <a:ext cx="1165704" cy="969496"/>
          </a:xfrm>
          <a:prstGeom prst="rect">
            <a:avLst/>
          </a:prstGeom>
          <a:solidFill>
            <a:srgbClr val="99FF66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Ofqual</a:t>
            </a:r>
            <a:endParaRPr lang="en-GB" b="1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research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/>
              <a:t>published &amp;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consultation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/>
              <a:t>launched</a:t>
            </a:r>
            <a:r>
              <a:rPr kumimoji="0" lang="en-GB" sz="12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GB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2915816" y="3327668"/>
            <a:ext cx="0" cy="15414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tangle 15"/>
          <p:cNvSpPr/>
          <p:nvPr/>
        </p:nvSpPr>
        <p:spPr bwMode="auto">
          <a:xfrm>
            <a:off x="4045502" y="2402896"/>
            <a:ext cx="1002198" cy="78483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AS to be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/>
              <a:t>decoupled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from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A-level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776433" y="3323600"/>
            <a:ext cx="973344" cy="969496"/>
          </a:xfrm>
          <a:prstGeom prst="rect">
            <a:avLst/>
          </a:prstGeom>
          <a:solidFill>
            <a:srgbClr val="99FF66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Report of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/>
              <a:t>group 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/>
              <a:t>review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of subject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/>
              <a:t>curricula </a:t>
            </a:r>
            <a:endParaRPr kumimoji="0" lang="en-GB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067944" y="1028636"/>
            <a:ext cx="1301180" cy="78483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ucida Sans" pitchFamily="16" charset="0"/>
                <a:ea typeface="ＭＳ Ｐゴシック" pitchFamily="16" charset="-128"/>
              </a:rPr>
              <a:t>Subject expert panels review content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768836" y="1772816"/>
            <a:ext cx="1247457" cy="1523494"/>
          </a:xfrm>
          <a:prstGeom prst="rect">
            <a:avLst/>
          </a:prstGeom>
          <a:solidFill>
            <a:srgbClr val="99FF66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Ofqual</a:t>
            </a:r>
            <a:endParaRPr kumimoji="0" lang="en-GB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/>
              <a:t>publishes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subject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/>
              <a:t>content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requirements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/>
              <a:t>for Phase 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(including</a:t>
            </a:r>
            <a:r>
              <a:rPr kumimoji="0" lang="en-GB" sz="12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economics)</a:t>
            </a:r>
            <a:endParaRPr kumimoji="0" lang="en-GB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647682" y="2357264"/>
            <a:ext cx="1132041" cy="969496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Teaching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/>
              <a:t>of reformed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/>
              <a:t>Phase 1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/>
              <a:t>subjects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begins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>
            <a:off x="4508784" y="3187726"/>
            <a:ext cx="1" cy="16550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6357396" y="3327668"/>
            <a:ext cx="0" cy="15414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5334941" y="4293096"/>
            <a:ext cx="0" cy="57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8550024" y="3323600"/>
            <a:ext cx="0" cy="14735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Rectangle 29"/>
          <p:cNvSpPr/>
          <p:nvPr/>
        </p:nvSpPr>
        <p:spPr bwMode="auto">
          <a:xfrm>
            <a:off x="6452527" y="3467616"/>
            <a:ext cx="1019831" cy="78483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Ofqual</a:t>
            </a:r>
            <a:endParaRPr kumimoji="0" lang="en-GB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/>
              <a:t>accredits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/>
              <a:t>economics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/>
              <a:t>specs</a:t>
            </a:r>
            <a:endParaRPr kumimoji="0" lang="en-GB" sz="12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6660232" y="4252446"/>
            <a:ext cx="0" cy="6167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3203848" y="4398496"/>
            <a:ext cx="0" cy="4706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25449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2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Overall impact of the reforms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Subject specifications being phased in over 3 years</a:t>
            </a:r>
          </a:p>
          <a:p>
            <a:pPr lvl="1"/>
            <a:r>
              <a:rPr lang="en-GB" dirty="0"/>
              <a:t>Economics in the first phase</a:t>
            </a:r>
          </a:p>
          <a:p>
            <a:pPr lvl="1"/>
            <a:r>
              <a:rPr lang="en-GB" dirty="0"/>
              <a:t>Maths in the final phase (teaching from 2017)</a:t>
            </a:r>
          </a:p>
          <a:p>
            <a:pPr lvl="1"/>
            <a:r>
              <a:rPr lang="en-GB" dirty="0"/>
              <a:t>A mixture during the transition</a:t>
            </a:r>
          </a:p>
          <a:p>
            <a:r>
              <a:rPr lang="en-GB" dirty="0"/>
              <a:t>Will fewer exams release teaching time?</a:t>
            </a:r>
          </a:p>
          <a:p>
            <a:r>
              <a:rPr lang="en-GB" dirty="0"/>
              <a:t>Will AS levels survive?</a:t>
            </a:r>
          </a:p>
          <a:p>
            <a:pPr lvl="1"/>
            <a:r>
              <a:rPr lang="en-GB" dirty="0"/>
              <a:t>If not, admissions information affected</a:t>
            </a:r>
          </a:p>
          <a:p>
            <a:pPr lvl="1"/>
            <a:r>
              <a:rPr lang="en-GB" dirty="0"/>
              <a:t>Entering students for exams is costly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3C8E-BF11-4392-BB8B-5FD2C040F7C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859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Changes to the economics curriculum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More content added than removed</a:t>
            </a:r>
          </a:p>
          <a:p>
            <a:r>
              <a:rPr lang="en-GB" dirty="0"/>
              <a:t>More time for students to assimilate new concepts before being examined</a:t>
            </a:r>
          </a:p>
          <a:p>
            <a:r>
              <a:rPr lang="en-GB" dirty="0"/>
              <a:t>Heightened focus on quantitative skills and criticality</a:t>
            </a:r>
          </a:p>
          <a:p>
            <a:r>
              <a:rPr lang="en-GB" dirty="0"/>
              <a:t>Possible increase in diversity of incoming students </a:t>
            </a:r>
          </a:p>
          <a:p>
            <a:pPr lvl="1"/>
            <a:r>
              <a:rPr lang="en-GB" dirty="0"/>
              <a:t>i.e. between those with &amp; without A-level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3C8E-BF11-4392-BB8B-5FD2C040F7C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82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476672"/>
            <a:ext cx="5040238" cy="649288"/>
          </a:xfrm>
        </p:spPr>
        <p:txBody>
          <a:bodyPr/>
          <a:lstStyle/>
          <a:p>
            <a:r>
              <a:rPr lang="en-GB" dirty="0"/>
              <a:t> Changes to content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4F51-2C78-47D9-AA86-E58FE240F6A4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744922"/>
              </p:ext>
            </p:extLst>
          </p:nvPr>
        </p:nvGraphicFramePr>
        <p:xfrm>
          <a:off x="251520" y="1196752"/>
          <a:ext cx="8568952" cy="5161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844">
                <a:tc>
                  <a:txBody>
                    <a:bodyPr/>
                    <a:lstStyle/>
                    <a:p>
                      <a:r>
                        <a:rPr lang="en-GB" dirty="0">
                          <a:latin typeface="Lucida Sans" panose="020B0602040502020204" pitchFamily="34" charset="0"/>
                        </a:rPr>
                        <a:t>Boards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Lucida Sans" panose="020B0602040502020204" pitchFamily="34" charset="0"/>
                        </a:rPr>
                        <a:t>New 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Lucida Sans" panose="020B0602040502020204" pitchFamily="34" charset="0"/>
                        </a:rPr>
                        <a:t>Revised 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Lucida Sans" panose="020B0602040502020204" pitchFamily="34" charset="0"/>
                        </a:rPr>
                        <a:t>Deleted content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844"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Lucida Sans" panose="020B0602040502020204" pitchFamily="34" charset="0"/>
                        </a:rPr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Lucida Sans" panose="020B0602040502020204" pitchFamily="34" charset="0"/>
                        </a:rPr>
                        <a:t>Financial sector</a:t>
                      </a:r>
                    </a:p>
                    <a:p>
                      <a:r>
                        <a:rPr lang="en-GB" dirty="0">
                          <a:latin typeface="Lucida Sans" panose="020B0602040502020204" pitchFamily="34" charset="0"/>
                        </a:rPr>
                        <a:t>Role of central bank</a:t>
                      </a:r>
                    </a:p>
                    <a:p>
                      <a:r>
                        <a:rPr lang="en-GB" dirty="0">
                          <a:latin typeface="Lucida Sans" panose="020B0602040502020204" pitchFamily="34" charset="0"/>
                        </a:rPr>
                        <a:t>Behavioural 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Lucida Sans" panose="020B06020405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Lucida Sans" panose="020B06020405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844"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Lucida Sans" panose="020B0602040502020204" pitchFamily="34" charset="0"/>
                        </a:rPr>
                        <a:t>AQA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Lucida Sans" panose="020B0602040502020204" pitchFamily="34" charset="0"/>
                        </a:rPr>
                        <a:t>Intro to utility theory</a:t>
                      </a:r>
                    </a:p>
                    <a:p>
                      <a:r>
                        <a:rPr lang="en-GB" dirty="0">
                          <a:latin typeface="Lucida Sans" panose="020B0602040502020204" pitchFamily="34" charset="0"/>
                        </a:rPr>
                        <a:t>Monopolistic competition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Lucida Sans" panose="020B0602040502020204" pitchFamily="34" charset="0"/>
                        </a:rPr>
                        <a:t>More on nature</a:t>
                      </a:r>
                      <a:r>
                        <a:rPr lang="en-GB" baseline="0" dirty="0">
                          <a:latin typeface="Lucida Sans" panose="020B0602040502020204" pitchFamily="34" charset="0"/>
                        </a:rPr>
                        <a:t> of development</a:t>
                      </a:r>
                      <a:endParaRPr lang="en-GB" dirty="0">
                        <a:latin typeface="Lucida Sans" panose="020B06020405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Lucida Sans" panose="020B0602040502020204" pitchFamily="34" charset="0"/>
                        </a:rPr>
                        <a:t>Cost-benefit analysis</a:t>
                      </a:r>
                    </a:p>
                    <a:p>
                      <a:r>
                        <a:rPr lang="en-GB" dirty="0">
                          <a:latin typeface="Lucida Sans" panose="020B0602040502020204" pitchFamily="34" charset="0"/>
                        </a:rPr>
                        <a:t>Growth of firms</a:t>
                      </a:r>
                    </a:p>
                    <a:p>
                      <a:r>
                        <a:rPr lang="en-GB" dirty="0">
                          <a:latin typeface="Lucida Sans" panose="020B0602040502020204" pitchFamily="34" charset="0"/>
                        </a:rPr>
                        <a:t>Game</a:t>
                      </a:r>
                      <a:r>
                        <a:rPr lang="en-GB" baseline="0" dirty="0">
                          <a:latin typeface="Lucida Sans" panose="020B0602040502020204" pitchFamily="34" charset="0"/>
                        </a:rPr>
                        <a:t> theory</a:t>
                      </a:r>
                    </a:p>
                    <a:p>
                      <a:r>
                        <a:rPr lang="en-GB" baseline="0" dirty="0">
                          <a:latin typeface="Lucida Sans" panose="020B0602040502020204" pitchFamily="34" charset="0"/>
                        </a:rPr>
                        <a:t>Buffer stocks</a:t>
                      </a:r>
                      <a:endParaRPr lang="en-GB" dirty="0">
                        <a:latin typeface="Lucida Sans" panose="020B06020405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844"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Lucida Sans" panose="020B0602040502020204" pitchFamily="34" charset="0"/>
                        </a:rPr>
                        <a:t>Edexcel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Lucida Sans" panose="020B0602040502020204" pitchFamily="34" charset="0"/>
                        </a:rPr>
                        <a:t>More reference to economic history &amp; economic thinkers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Lucida Sans" panose="020B0602040502020204" pitchFamily="34" charset="0"/>
                        </a:rPr>
                        <a:t>More on emerging economies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Lucida Sans" panose="020B0602040502020204" pitchFamily="34" charset="0"/>
                        </a:rPr>
                        <a:t>Details of EU</a:t>
                      </a:r>
                    </a:p>
                    <a:p>
                      <a:r>
                        <a:rPr lang="en-GB" dirty="0">
                          <a:latin typeface="Lucida Sans" panose="020B0602040502020204" pitchFamily="34" charset="0"/>
                        </a:rPr>
                        <a:t>Labour immobility/ price instability</a:t>
                      </a:r>
                      <a:r>
                        <a:rPr lang="en-GB" baseline="0" dirty="0">
                          <a:latin typeface="Lucida Sans" panose="020B0602040502020204" pitchFamily="34" charset="0"/>
                        </a:rPr>
                        <a:t> as market failures</a:t>
                      </a:r>
                      <a:endParaRPr lang="en-GB" dirty="0">
                        <a:latin typeface="Lucida Sans" panose="020B06020405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844"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Lucida Sans" panose="020B0602040502020204" pitchFamily="34" charset="0"/>
                        </a:rPr>
                        <a:t>OCR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Lucida Sans" panose="020B0602040502020204" pitchFamily="34" charset="0"/>
                        </a:rPr>
                        <a:t>Intro to utility theory</a:t>
                      </a:r>
                    </a:p>
                    <a:p>
                      <a:r>
                        <a:rPr lang="en-GB" dirty="0">
                          <a:latin typeface="Lucida Sans" panose="020B0602040502020204" pitchFamily="34" charset="0"/>
                        </a:rPr>
                        <a:t>Debates in macroeconomic thinking</a:t>
                      </a:r>
                    </a:p>
                    <a:p>
                      <a:r>
                        <a:rPr lang="en-GB" dirty="0">
                          <a:latin typeface="Lucida Sans" panose="020B0602040502020204" pitchFamily="34" charset="0"/>
                        </a:rPr>
                        <a:t>The environment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Lucida Sans" panose="020B0602040502020204" pitchFamily="34" charset="0"/>
                        </a:rPr>
                        <a:t>More on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Lucida Sans" panose="020B0602040502020204" pitchFamily="34" charset="0"/>
                        </a:rPr>
                        <a:t>Emphasis on leisure and transport economics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145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Quantitative skills (20% of overall marks)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1800" dirty="0"/>
              <a:t>calculate, use and understand ratios and fractions </a:t>
            </a:r>
          </a:p>
          <a:p>
            <a:pPr lvl="0"/>
            <a:r>
              <a:rPr lang="en-GB" sz="1800" dirty="0"/>
              <a:t>calculate, use and understand percentages and percentage changes </a:t>
            </a:r>
          </a:p>
          <a:p>
            <a:pPr lvl="0"/>
            <a:r>
              <a:rPr lang="en-GB" sz="1800" dirty="0"/>
              <a:t>understand and use the terms mean, median and relevant quantiles </a:t>
            </a:r>
          </a:p>
          <a:p>
            <a:pPr lvl="0"/>
            <a:r>
              <a:rPr lang="en-GB" sz="1800" dirty="0"/>
              <a:t>construct and interpret a range of standard graphical forms </a:t>
            </a:r>
          </a:p>
          <a:p>
            <a:pPr lvl="0"/>
            <a:r>
              <a:rPr lang="en-GB" sz="1800" dirty="0"/>
              <a:t>calculate and interpret index numbers </a:t>
            </a:r>
          </a:p>
          <a:p>
            <a:pPr lvl="0"/>
            <a:r>
              <a:rPr lang="en-GB" sz="1800" dirty="0"/>
              <a:t>calculate cost, revenue and profit (marginal, average, totals) </a:t>
            </a:r>
          </a:p>
          <a:p>
            <a:pPr lvl="0"/>
            <a:r>
              <a:rPr lang="en-GB" sz="1800" dirty="0"/>
              <a:t>make calculations to convert from money to real terms </a:t>
            </a:r>
          </a:p>
          <a:p>
            <a:pPr lvl="0"/>
            <a:r>
              <a:rPr lang="en-GB" sz="1800" dirty="0"/>
              <a:t>make calculations of elasticity and interpret the result </a:t>
            </a:r>
          </a:p>
          <a:p>
            <a:pPr lvl="0"/>
            <a:r>
              <a:rPr lang="en-GB" sz="1800" dirty="0"/>
              <a:t>interpret, apply and analyse information in written, graphical and numerical forms </a:t>
            </a:r>
          </a:p>
          <a:p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3C8E-BF11-4392-BB8B-5FD2C040F7CD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7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…and finally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CORE curriculum may help to cope with diversity of background</a:t>
            </a:r>
          </a:p>
          <a:p>
            <a:r>
              <a:rPr lang="en-GB" dirty="0"/>
              <a:t>Increased awareness of quantitative skills may be helpful (but only for those who have taken A-level)</a:t>
            </a:r>
          </a:p>
          <a:p>
            <a:r>
              <a:rPr lang="en-GB" dirty="0"/>
              <a:t>Admissions needs to be carefully handled in the transition</a:t>
            </a:r>
          </a:p>
          <a:p>
            <a:r>
              <a:rPr lang="en-GB" dirty="0">
                <a:hlinkClick r:id="rId3"/>
              </a:rPr>
              <a:t>https://www.gov.uk/government/uploads/system/uploads/attachment_data/file/302106/A_level_economics_subject_content.pdf</a:t>
            </a:r>
            <a:r>
              <a:rPr lang="en-GB" dirty="0"/>
              <a:t> </a:t>
            </a:r>
          </a:p>
          <a:p>
            <a:r>
              <a:rPr lang="en-GB" dirty="0"/>
              <a:t>Thanks for listening…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3C8E-BF11-4392-BB8B-5FD2C040F7CD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14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theme/theme1.xml><?xml version="1.0" encoding="utf-8"?>
<a:theme xmlns:a="http://schemas.openxmlformats.org/drawingml/2006/main" name="uos_ppt__template">
  <a:themeElements>
    <a:clrScheme name="uos_ppt__template_v7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v7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v7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OS divider slide design">
  <a:themeElements>
    <a:clrScheme name="UOS divider slide design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divider slide desig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divider slide design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OS full bleed image">
  <a:themeElements>
    <a:clrScheme name="UOS full bleed image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full bleed image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full bleed image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uos_ppt__template</Template>
  <TotalTime>1647</TotalTime>
  <Words>1068</Words>
  <Application>Microsoft Office PowerPoint</Application>
  <PresentationFormat>On-screen Show (4:3)</PresentationFormat>
  <Paragraphs>161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Wingdings</vt:lpstr>
      <vt:lpstr>Georgia</vt:lpstr>
      <vt:lpstr>Arial</vt:lpstr>
      <vt:lpstr>Lucida Sans</vt:lpstr>
      <vt:lpstr>uos_ppt__template</vt:lpstr>
      <vt:lpstr>UOS divider slide design</vt:lpstr>
      <vt:lpstr>UOS full bleed image</vt:lpstr>
      <vt:lpstr>  The impact of A-level reform on Economics in Higher Education</vt:lpstr>
      <vt:lpstr>Overview</vt:lpstr>
      <vt:lpstr>Background</vt:lpstr>
      <vt:lpstr>Timeline of the reforms</vt:lpstr>
      <vt:lpstr>Overall impact of the reforms</vt:lpstr>
      <vt:lpstr>Changes to the economics curriculum</vt:lpstr>
      <vt:lpstr> Changes to content</vt:lpstr>
      <vt:lpstr>Quantitative skills (20% of overall marks)</vt:lpstr>
      <vt:lpstr>…and finally</vt:lpstr>
    </vt:vector>
  </TitlesOfParts>
  <Company>University of Southampton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impact of A-level reform on Economics in Higher Education</dc:title>
  <dc:creator>Peter Smith</dc:creator>
  <cp:lastModifiedBy>Martin Poulter</cp:lastModifiedBy>
  <cp:revision>83</cp:revision>
  <cp:lastPrinted>2015-09-05T10:38:24Z</cp:lastPrinted>
  <dcterms:created xsi:type="dcterms:W3CDTF">2013-06-27T08:52:00Z</dcterms:created>
  <dcterms:modified xsi:type="dcterms:W3CDTF">2023-10-03T15:58:45Z</dcterms:modified>
</cp:coreProperties>
</file>